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70" r:id="rId15"/>
    <p:sldId id="271" r:id="rId16"/>
    <p:sldId id="272" r:id="rId17"/>
    <p:sldId id="273" r:id="rId18"/>
    <p:sldId id="275" r:id="rId19"/>
  </p:sldIdLst>
  <p:sldSz cx="18288000" cy="10287000"/>
  <p:notesSz cx="6858000" cy="9144000"/>
  <p:embeddedFontLst>
    <p:embeddedFont>
      <p:font typeface="Bebas Neue" panose="020B0606020202050201" pitchFamily="34" charset="0"/>
      <p:regular r:id="rId21"/>
    </p:embeddedFont>
    <p:embeddedFont>
      <p:font typeface="Helvetica Neue" panose="020B0604020202020204" charset="0"/>
      <p:regular r:id="rId22"/>
      <p:bold r:id="rId23"/>
      <p:italic r:id="rId24"/>
      <p:boldItalic r:id="rId25"/>
    </p:embeddedFont>
    <p:embeddedFont>
      <p:font typeface="Montserrat" panose="00000500000000000000" pitchFamily="2"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6" roundtripDataSignature="AMtx7miyYnucLG3ifWTvQYEzTfsbl9gAq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21E230E-4FCC-4338-B265-98627BDC40F0}" v="3" dt="2024-03-13T18:59:18.383"/>
  </p1510:revLst>
</p1510:revInfo>
</file>

<file path=ppt/tableStyles.xml><?xml version="1.0" encoding="utf-8"?>
<a:tblStyleLst xmlns:a="http://schemas.openxmlformats.org/drawingml/2006/main" def="{0C436652-6E28-4ED2-B1DA-5EB768E473FB}">
  <a:tblStyle styleId="{0C436652-6E28-4ED2-B1DA-5EB768E473FB}"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a:tcStyle>
        <a:tcBdr/>
        <a:fill>
          <a:solidFill>
            <a:srgbClr val="CFD7E7"/>
          </a:solidFill>
        </a:fill>
      </a:tcStyle>
    </a:band1H>
    <a:band2H>
      <a:tcTxStyle/>
      <a:tcStyle>
        <a:tcBdr/>
      </a:tcStyle>
    </a:band2H>
    <a:band1V>
      <a:tcTxStyle/>
      <a:tcStyle>
        <a:tcBdr/>
        <a:fill>
          <a:solidFill>
            <a:srgbClr val="CFD7E7"/>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4" d="100"/>
          <a:sy n="54" d="100"/>
        </p:scale>
        <p:origin x="498" y="5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1.fntdata"/><Relationship Id="rId42"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font" Target="fonts/font9.fntdata"/><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36"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i Agus" userId="e4c0090d4ae228b2" providerId="LiveId" clId="{921E230E-4FCC-4338-B265-98627BDC40F0}"/>
    <pc:docChg chg="undo custSel addSld delSld modSld">
      <pc:chgData name="Andi Agus" userId="e4c0090d4ae228b2" providerId="LiveId" clId="{921E230E-4FCC-4338-B265-98627BDC40F0}" dt="2024-03-20T15:08:48.317" v="76" actId="20577"/>
      <pc:docMkLst>
        <pc:docMk/>
      </pc:docMkLst>
      <pc:sldChg chg="addSp delSp modSp mod">
        <pc:chgData name="Andi Agus" userId="e4c0090d4ae228b2" providerId="LiveId" clId="{921E230E-4FCC-4338-B265-98627BDC40F0}" dt="2024-03-13T18:59:56.374" v="43" actId="1076"/>
        <pc:sldMkLst>
          <pc:docMk/>
          <pc:sldMk cId="0" sldId="256"/>
        </pc:sldMkLst>
        <pc:spChg chg="mod">
          <ac:chgData name="Andi Agus" userId="e4c0090d4ae228b2" providerId="LiveId" clId="{921E230E-4FCC-4338-B265-98627BDC40F0}" dt="2024-03-13T18:59:31.682" v="20" actId="20577"/>
          <ac:spMkLst>
            <pc:docMk/>
            <pc:sldMk cId="0" sldId="256"/>
            <ac:spMk id="94" creationId="{00000000-0000-0000-0000-000000000000}"/>
          </ac:spMkLst>
        </pc:spChg>
        <pc:spChg chg="mod">
          <ac:chgData name="Andi Agus" userId="e4c0090d4ae228b2" providerId="LiveId" clId="{921E230E-4FCC-4338-B265-98627BDC40F0}" dt="2024-03-13T18:59:56.374" v="43" actId="1076"/>
          <ac:spMkLst>
            <pc:docMk/>
            <pc:sldMk cId="0" sldId="256"/>
            <ac:spMk id="101" creationId="{00000000-0000-0000-0000-000000000000}"/>
          </ac:spMkLst>
        </pc:spChg>
        <pc:picChg chg="add mod">
          <ac:chgData name="Andi Agus" userId="e4c0090d4ae228b2" providerId="LiveId" clId="{921E230E-4FCC-4338-B265-98627BDC40F0}" dt="2024-03-13T18:59:09.035" v="4" actId="1076"/>
          <ac:picMkLst>
            <pc:docMk/>
            <pc:sldMk cId="0" sldId="256"/>
            <ac:picMk id="2" creationId="{CBA10A0D-D1D5-BAEE-56B1-34AE418F1EF5}"/>
          </ac:picMkLst>
        </pc:picChg>
        <pc:picChg chg="add mod">
          <ac:chgData name="Andi Agus" userId="e4c0090d4ae228b2" providerId="LiveId" clId="{921E230E-4FCC-4338-B265-98627BDC40F0}" dt="2024-03-13T18:59:18.381" v="5" actId="1367"/>
          <ac:picMkLst>
            <pc:docMk/>
            <pc:sldMk cId="0" sldId="256"/>
            <ac:picMk id="3" creationId="{A500C1A1-8CAE-A2FB-92BD-90AD25E149BE}"/>
          </ac:picMkLst>
        </pc:picChg>
        <pc:picChg chg="add mod">
          <ac:chgData name="Andi Agus" userId="e4c0090d4ae228b2" providerId="LiveId" clId="{921E230E-4FCC-4338-B265-98627BDC40F0}" dt="2024-03-13T18:59:09.035" v="4" actId="1076"/>
          <ac:picMkLst>
            <pc:docMk/>
            <pc:sldMk cId="0" sldId="256"/>
            <ac:picMk id="4" creationId="{522D754E-0E81-FBBD-1577-91DAF7E189D5}"/>
          </ac:picMkLst>
        </pc:picChg>
        <pc:picChg chg="del">
          <ac:chgData name="Andi Agus" userId="e4c0090d4ae228b2" providerId="LiveId" clId="{921E230E-4FCC-4338-B265-98627BDC40F0}" dt="2024-03-13T18:58:41.145" v="1" actId="478"/>
          <ac:picMkLst>
            <pc:docMk/>
            <pc:sldMk cId="0" sldId="256"/>
            <ac:picMk id="95" creationId="{00000000-0000-0000-0000-000000000000}"/>
          </ac:picMkLst>
        </pc:picChg>
        <pc:picChg chg="del">
          <ac:chgData name="Andi Agus" userId="e4c0090d4ae228b2" providerId="LiveId" clId="{921E230E-4FCC-4338-B265-98627BDC40F0}" dt="2024-03-13T18:58:39.728" v="0" actId="478"/>
          <ac:picMkLst>
            <pc:docMk/>
            <pc:sldMk cId="0" sldId="256"/>
            <ac:picMk id="96" creationId="{00000000-0000-0000-0000-000000000000}"/>
          </ac:picMkLst>
        </pc:picChg>
        <pc:picChg chg="del">
          <ac:chgData name="Andi Agus" userId="e4c0090d4ae228b2" providerId="LiveId" clId="{921E230E-4FCC-4338-B265-98627BDC40F0}" dt="2024-03-13T18:58:55.698" v="2" actId="478"/>
          <ac:picMkLst>
            <pc:docMk/>
            <pc:sldMk cId="0" sldId="256"/>
            <ac:picMk id="99" creationId="{00000000-0000-0000-0000-000000000000}"/>
          </ac:picMkLst>
        </pc:picChg>
      </pc:sldChg>
      <pc:sldChg chg="modSp mod">
        <pc:chgData name="Andi Agus" userId="e4c0090d4ae228b2" providerId="LiveId" clId="{921E230E-4FCC-4338-B265-98627BDC40F0}" dt="2024-03-13T19:00:42.291" v="50" actId="404"/>
        <pc:sldMkLst>
          <pc:docMk/>
          <pc:sldMk cId="0" sldId="258"/>
        </pc:sldMkLst>
        <pc:spChg chg="mod">
          <ac:chgData name="Andi Agus" userId="e4c0090d4ae228b2" providerId="LiveId" clId="{921E230E-4FCC-4338-B265-98627BDC40F0}" dt="2024-03-13T19:00:23.225" v="44" actId="404"/>
          <ac:spMkLst>
            <pc:docMk/>
            <pc:sldMk cId="0" sldId="258"/>
            <ac:spMk id="123" creationId="{00000000-0000-0000-0000-000000000000}"/>
          </ac:spMkLst>
        </pc:spChg>
        <pc:spChg chg="mod">
          <ac:chgData name="Andi Agus" userId="e4c0090d4ae228b2" providerId="LiveId" clId="{921E230E-4FCC-4338-B265-98627BDC40F0}" dt="2024-03-13T19:00:42.291" v="50" actId="404"/>
          <ac:spMkLst>
            <pc:docMk/>
            <pc:sldMk cId="0" sldId="258"/>
            <ac:spMk id="124" creationId="{00000000-0000-0000-0000-000000000000}"/>
          </ac:spMkLst>
        </pc:spChg>
      </pc:sldChg>
      <pc:sldChg chg="modSp mod">
        <pc:chgData name="Andi Agus" userId="e4c0090d4ae228b2" providerId="LiveId" clId="{921E230E-4FCC-4338-B265-98627BDC40F0}" dt="2024-03-20T15:08:48.317" v="76" actId="20577"/>
        <pc:sldMkLst>
          <pc:docMk/>
          <pc:sldMk cId="0" sldId="266"/>
        </pc:sldMkLst>
        <pc:spChg chg="mod">
          <ac:chgData name="Andi Agus" userId="e4c0090d4ae228b2" providerId="LiveId" clId="{921E230E-4FCC-4338-B265-98627BDC40F0}" dt="2024-03-13T19:01:07.856" v="51" actId="1076"/>
          <ac:spMkLst>
            <pc:docMk/>
            <pc:sldMk cId="0" sldId="266"/>
            <ac:spMk id="210" creationId="{00000000-0000-0000-0000-000000000000}"/>
          </ac:spMkLst>
        </pc:spChg>
        <pc:spChg chg="mod">
          <ac:chgData name="Andi Agus" userId="e4c0090d4ae228b2" providerId="LiveId" clId="{921E230E-4FCC-4338-B265-98627BDC40F0}" dt="2024-03-20T15:08:48.317" v="76" actId="20577"/>
          <ac:spMkLst>
            <pc:docMk/>
            <pc:sldMk cId="0" sldId="266"/>
            <ac:spMk id="218" creationId="{00000000-0000-0000-0000-000000000000}"/>
          </ac:spMkLst>
        </pc:spChg>
      </pc:sldChg>
      <pc:sldChg chg="modSp mod">
        <pc:chgData name="Andi Agus" userId="e4c0090d4ae228b2" providerId="LiveId" clId="{921E230E-4FCC-4338-B265-98627BDC40F0}" dt="2024-03-13T19:01:25.849" v="54" actId="1076"/>
        <pc:sldMkLst>
          <pc:docMk/>
          <pc:sldMk cId="0" sldId="267"/>
        </pc:sldMkLst>
        <pc:spChg chg="mod">
          <ac:chgData name="Andi Agus" userId="e4c0090d4ae228b2" providerId="LiveId" clId="{921E230E-4FCC-4338-B265-98627BDC40F0}" dt="2024-03-13T19:01:17.614" v="52" actId="1076"/>
          <ac:spMkLst>
            <pc:docMk/>
            <pc:sldMk cId="0" sldId="267"/>
            <ac:spMk id="233" creationId="{00000000-0000-0000-0000-000000000000}"/>
          </ac:spMkLst>
        </pc:spChg>
        <pc:spChg chg="mod">
          <ac:chgData name="Andi Agus" userId="e4c0090d4ae228b2" providerId="LiveId" clId="{921E230E-4FCC-4338-B265-98627BDC40F0}" dt="2024-03-13T19:01:25.849" v="54" actId="1076"/>
          <ac:spMkLst>
            <pc:docMk/>
            <pc:sldMk cId="0" sldId="267"/>
            <ac:spMk id="234" creationId="{00000000-0000-0000-0000-000000000000}"/>
          </ac:spMkLst>
        </pc:spChg>
        <pc:spChg chg="mod">
          <ac:chgData name="Andi Agus" userId="e4c0090d4ae228b2" providerId="LiveId" clId="{921E230E-4FCC-4338-B265-98627BDC40F0}" dt="2024-03-13T19:01:20.923" v="53" actId="1076"/>
          <ac:spMkLst>
            <pc:docMk/>
            <pc:sldMk cId="0" sldId="267"/>
            <ac:spMk id="235" creationId="{00000000-0000-0000-0000-000000000000}"/>
          </ac:spMkLst>
        </pc:spChg>
      </pc:sldChg>
      <pc:sldChg chg="add del">
        <pc:chgData name="Andi Agus" userId="e4c0090d4ae228b2" providerId="LiveId" clId="{921E230E-4FCC-4338-B265-98627BDC40F0}" dt="2024-03-13T19:01:40.330" v="57" actId="47"/>
        <pc:sldMkLst>
          <pc:docMk/>
          <pc:sldMk cId="0" sldId="268"/>
        </pc:sldMkLst>
      </pc:sldChg>
      <pc:sldChg chg="modSp mod">
        <pc:chgData name="Andi Agus" userId="e4c0090d4ae228b2" providerId="LiveId" clId="{921E230E-4FCC-4338-B265-98627BDC40F0}" dt="2024-03-13T19:03:00.737" v="64" actId="20577"/>
        <pc:sldMkLst>
          <pc:docMk/>
          <pc:sldMk cId="0" sldId="273"/>
        </pc:sldMkLst>
        <pc:spChg chg="mod">
          <ac:chgData name="Andi Agus" userId="e4c0090d4ae228b2" providerId="LiveId" clId="{921E230E-4FCC-4338-B265-98627BDC40F0}" dt="2024-03-13T19:03:00.737" v="64" actId="20577"/>
          <ac:spMkLst>
            <pc:docMk/>
            <pc:sldMk cId="0" sldId="273"/>
            <ac:spMk id="320" creationId="{00000000-0000-0000-0000-000000000000}"/>
          </ac:spMkLst>
        </pc:spChg>
      </pc:sldChg>
      <pc:sldChg chg="modSp del mod">
        <pc:chgData name="Andi Agus" userId="e4c0090d4ae228b2" providerId="LiveId" clId="{921E230E-4FCC-4338-B265-98627BDC40F0}" dt="2024-03-13T19:04:03.776" v="67" actId="47"/>
        <pc:sldMkLst>
          <pc:docMk/>
          <pc:sldMk cId="0" sldId="274"/>
        </pc:sldMkLst>
        <pc:spChg chg="mod">
          <ac:chgData name="Andi Agus" userId="e4c0090d4ae228b2" providerId="LiveId" clId="{921E230E-4FCC-4338-B265-98627BDC40F0}" dt="2024-03-13T19:03:32.277" v="66" actId="14100"/>
          <ac:spMkLst>
            <pc:docMk/>
            <pc:sldMk cId="0" sldId="274"/>
            <ac:spMk id="335" creationId="{00000000-0000-0000-0000-000000000000}"/>
          </ac:spMkLst>
        </pc:spChg>
        <pc:picChg chg="mod">
          <ac:chgData name="Andi Agus" userId="e4c0090d4ae228b2" providerId="LiveId" clId="{921E230E-4FCC-4338-B265-98627BDC40F0}" dt="2024-03-13T19:03:22.799" v="65" actId="1076"/>
          <ac:picMkLst>
            <pc:docMk/>
            <pc:sldMk cId="0" sldId="274"/>
            <ac:picMk id="337" creationId="{00000000-0000-0000-0000-000000000000}"/>
          </ac:picMkLst>
        </pc:picChg>
      </pc:sldChg>
      <pc:sldMasterChg chg="delSldLayout">
        <pc:chgData name="Andi Agus" userId="e4c0090d4ae228b2" providerId="LiveId" clId="{921E230E-4FCC-4338-B265-98627BDC40F0}" dt="2024-03-13T19:04:03.776" v="67" actId="47"/>
        <pc:sldMasterMkLst>
          <pc:docMk/>
          <pc:sldMasterMk cId="0" sldId="2147483648"/>
        </pc:sldMasterMkLst>
        <pc:sldLayoutChg chg="del">
          <pc:chgData name="Andi Agus" userId="e4c0090d4ae228b2" providerId="LiveId" clId="{921E230E-4FCC-4338-B265-98627BDC40F0}" dt="2024-03-13T19:04:03.776" v="67" actId="47"/>
          <pc:sldLayoutMkLst>
            <pc:docMk/>
            <pc:sldMasterMk cId="0" sldId="2147483648"/>
            <pc:sldLayoutMk cId="0" sldId="214748365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6" name="Google Shape;196;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5" name="Google Shape;205;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4" name="Google Shape;22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6" name="Google Shape;256;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6" name="Google Shape;266;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0" name="Google Shape;280;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6" name="Google Shape;296;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7" name="Google Shape;307;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7" name="Google Shape;347;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4" name="Google Shape;10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5" name="Google Shape;11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9" name="Google Shape;129;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1" name="Google Shape;14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2" name="Google Shape;152;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8" name="Google Shape;168;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6" name="Google Shape;176;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5" name="Google Shape;18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2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2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2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32"/>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32"/>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3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3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3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1"/>
        <p:cNvGrpSpPr/>
        <p:nvPr/>
      </p:nvGrpSpPr>
      <p:grpSpPr>
        <a:xfrm>
          <a:off x="0" y="0"/>
          <a:ext cx="0" cy="0"/>
          <a:chOff x="0" y="0"/>
          <a:chExt cx="0" cy="0"/>
        </a:xfrm>
      </p:grpSpPr>
      <p:sp>
        <p:nvSpPr>
          <p:cNvPr id="22" name="Google Shape;22;p24"/>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24"/>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4" name="Google Shape;24;p2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25"/>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25"/>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2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2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2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2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26"/>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26"/>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2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2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2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2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2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2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2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2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2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2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2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2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2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2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2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3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30"/>
          <p:cNvSpPr>
            <a:spLocks noGrp="1"/>
          </p:cNvSpPr>
          <p:nvPr>
            <p:ph type="pic" idx="2"/>
          </p:nvPr>
        </p:nvSpPr>
        <p:spPr>
          <a:xfrm>
            <a:off x="1792288" y="612775"/>
            <a:ext cx="5486400" cy="4114800"/>
          </a:xfrm>
          <a:prstGeom prst="rect">
            <a:avLst/>
          </a:prstGeom>
          <a:noFill/>
          <a:ln>
            <a:noFill/>
          </a:ln>
        </p:spPr>
      </p:sp>
      <p:sp>
        <p:nvSpPr>
          <p:cNvPr id="64" name="Google Shape;64;p3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3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3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3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3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31"/>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3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3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3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2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microsoft.com/office/2007/relationships/hdphoto" Target="../media/hdphoto1.wdp"/><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15.png"/><Relationship Id="rId7"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7.png"/><Relationship Id="rId7"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38.png"/><Relationship Id="rId5" Type="http://schemas.openxmlformats.org/officeDocument/2006/relationships/image" Target="../media/image5.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2.png"/></Relationships>
</file>

<file path=ppt/slides/_rels/slide1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9.png"/><Relationship Id="rId7"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4.png"/><Relationship Id="rId4" Type="http://schemas.openxmlformats.org/officeDocument/2006/relationships/image" Target="../media/image20.png"/><Relationship Id="rId9" Type="http://schemas.openxmlformats.org/officeDocument/2006/relationships/image" Target="../media/image6.png"/></Relationships>
</file>

<file path=ppt/slides/_rels/slide18.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5.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9.png"/><Relationship Id="rId7"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4.png"/><Relationship Id="rId4" Type="http://schemas.openxmlformats.org/officeDocument/2006/relationships/image" Target="../media/image20.png"/><Relationship Id="rId9"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75CAB"/>
        </a:solidFill>
        <a:effectLst/>
      </p:bgPr>
    </p:bg>
    <p:spTree>
      <p:nvGrpSpPr>
        <p:cNvPr id="1" name="Shape 83"/>
        <p:cNvGrpSpPr/>
        <p:nvPr/>
      </p:nvGrpSpPr>
      <p:grpSpPr>
        <a:xfrm>
          <a:off x="0" y="0"/>
          <a:ext cx="0" cy="0"/>
          <a:chOff x="0" y="0"/>
          <a:chExt cx="0" cy="0"/>
        </a:xfrm>
      </p:grpSpPr>
      <p:grpSp>
        <p:nvGrpSpPr>
          <p:cNvPr id="84" name="Google Shape;84;p1"/>
          <p:cNvGrpSpPr/>
          <p:nvPr/>
        </p:nvGrpSpPr>
        <p:grpSpPr>
          <a:xfrm rot="-486778">
            <a:off x="-1107909" y="688025"/>
            <a:ext cx="20478299" cy="7604591"/>
            <a:chOff x="0" y="-47625"/>
            <a:chExt cx="5393461" cy="2002855"/>
          </a:xfrm>
        </p:grpSpPr>
        <p:sp>
          <p:nvSpPr>
            <p:cNvPr id="85" name="Google Shape;85;p1"/>
            <p:cNvSpPr/>
            <p:nvPr/>
          </p:nvSpPr>
          <p:spPr>
            <a:xfrm>
              <a:off x="0" y="0"/>
              <a:ext cx="5393461" cy="1955230"/>
            </a:xfrm>
            <a:custGeom>
              <a:avLst/>
              <a:gdLst/>
              <a:ahLst/>
              <a:cxnLst/>
              <a:rect l="l" t="t" r="r" b="b"/>
              <a:pathLst>
                <a:path w="5393461" h="1955230" extrusionOk="0">
                  <a:moveTo>
                    <a:pt x="0" y="0"/>
                  </a:moveTo>
                  <a:lnTo>
                    <a:pt x="5393461" y="0"/>
                  </a:lnTo>
                  <a:lnTo>
                    <a:pt x="5393461" y="1955230"/>
                  </a:lnTo>
                  <a:lnTo>
                    <a:pt x="0" y="1955230"/>
                  </a:lnTo>
                  <a:close/>
                </a:path>
              </a:pathLst>
            </a:custGeom>
            <a:solidFill>
              <a:srgbClr val="1A747D">
                <a:alpha val="29803"/>
              </a:srgbClr>
            </a:solidFill>
            <a:ln>
              <a:noFill/>
            </a:ln>
          </p:spPr>
          <p:txBody>
            <a:bodyPr/>
            <a:lstStyle/>
            <a:p>
              <a:endParaRPr lang="en-ID"/>
            </a:p>
          </p:txBody>
        </p:sp>
        <p:sp>
          <p:nvSpPr>
            <p:cNvPr id="86" name="Google Shape;86;p1"/>
            <p:cNvSpPr txBox="1"/>
            <p:nvPr/>
          </p:nvSpPr>
          <p:spPr>
            <a:xfrm>
              <a:off x="0" y="-47625"/>
              <a:ext cx="812800" cy="860425"/>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pic>
        <p:nvPicPr>
          <p:cNvPr id="87" name="Google Shape;87;p1"/>
          <p:cNvPicPr preferRelativeResize="0"/>
          <p:nvPr/>
        </p:nvPicPr>
        <p:blipFill rotWithShape="1">
          <a:blip r:embed="rId3">
            <a:alphaModFix/>
          </a:blip>
          <a:srcRect/>
          <a:stretch/>
        </p:blipFill>
        <p:spPr>
          <a:xfrm rot="-5400000">
            <a:off x="11517051" y="2896757"/>
            <a:ext cx="11484497" cy="11484497"/>
          </a:xfrm>
          <a:prstGeom prst="rect">
            <a:avLst/>
          </a:prstGeom>
          <a:noFill/>
          <a:ln>
            <a:noFill/>
          </a:ln>
        </p:spPr>
      </p:pic>
      <p:pic>
        <p:nvPicPr>
          <p:cNvPr id="88" name="Google Shape;88;p1"/>
          <p:cNvPicPr preferRelativeResize="0"/>
          <p:nvPr/>
        </p:nvPicPr>
        <p:blipFill rotWithShape="1">
          <a:blip r:embed="rId4">
            <a:alphaModFix/>
          </a:blip>
          <a:srcRect/>
          <a:stretch/>
        </p:blipFill>
        <p:spPr>
          <a:xfrm>
            <a:off x="8707703" y="-2586885"/>
            <a:ext cx="10480203" cy="5943148"/>
          </a:xfrm>
          <a:prstGeom prst="rect">
            <a:avLst/>
          </a:prstGeom>
          <a:noFill/>
          <a:ln>
            <a:noFill/>
          </a:ln>
        </p:spPr>
      </p:pic>
      <p:pic>
        <p:nvPicPr>
          <p:cNvPr id="89" name="Google Shape;89;p1"/>
          <p:cNvPicPr preferRelativeResize="0"/>
          <p:nvPr/>
        </p:nvPicPr>
        <p:blipFill rotWithShape="1">
          <a:blip r:embed="rId5">
            <a:alphaModFix/>
          </a:blip>
          <a:srcRect/>
          <a:stretch/>
        </p:blipFill>
        <p:spPr>
          <a:xfrm rot="476718">
            <a:off x="-3677913" y="5440256"/>
            <a:ext cx="12395742" cy="5825999"/>
          </a:xfrm>
          <a:prstGeom prst="rect">
            <a:avLst/>
          </a:prstGeom>
          <a:noFill/>
          <a:ln>
            <a:noFill/>
          </a:ln>
        </p:spPr>
      </p:pic>
      <p:pic>
        <p:nvPicPr>
          <p:cNvPr id="90" name="Google Shape;90;p1"/>
          <p:cNvPicPr preferRelativeResize="0"/>
          <p:nvPr/>
        </p:nvPicPr>
        <p:blipFill rotWithShape="1">
          <a:blip r:embed="rId6">
            <a:alphaModFix amt="40000"/>
          </a:blip>
          <a:srcRect t="28436"/>
          <a:stretch/>
        </p:blipFill>
        <p:spPr>
          <a:xfrm rot="294631">
            <a:off x="10477176" y="7989298"/>
            <a:ext cx="6776309" cy="4849360"/>
          </a:xfrm>
          <a:prstGeom prst="rect">
            <a:avLst/>
          </a:prstGeom>
          <a:noFill/>
          <a:ln>
            <a:noFill/>
          </a:ln>
        </p:spPr>
      </p:pic>
      <p:pic>
        <p:nvPicPr>
          <p:cNvPr id="91" name="Google Shape;91;p1"/>
          <p:cNvPicPr preferRelativeResize="0"/>
          <p:nvPr/>
        </p:nvPicPr>
        <p:blipFill rotWithShape="1">
          <a:blip r:embed="rId7">
            <a:alphaModFix/>
          </a:blip>
          <a:srcRect/>
          <a:stretch/>
        </p:blipFill>
        <p:spPr>
          <a:xfrm rot="-5400000">
            <a:off x="9954877" y="8799674"/>
            <a:ext cx="654365" cy="654365"/>
          </a:xfrm>
          <a:prstGeom prst="rect">
            <a:avLst/>
          </a:prstGeom>
          <a:noFill/>
          <a:ln>
            <a:noFill/>
          </a:ln>
        </p:spPr>
      </p:pic>
      <p:pic>
        <p:nvPicPr>
          <p:cNvPr id="92" name="Google Shape;92;p1"/>
          <p:cNvPicPr preferRelativeResize="0"/>
          <p:nvPr/>
        </p:nvPicPr>
        <p:blipFill rotWithShape="1">
          <a:blip r:embed="rId8">
            <a:alphaModFix/>
          </a:blip>
          <a:srcRect/>
          <a:stretch/>
        </p:blipFill>
        <p:spPr>
          <a:xfrm>
            <a:off x="17565924" y="3613447"/>
            <a:ext cx="966381" cy="966381"/>
          </a:xfrm>
          <a:prstGeom prst="rect">
            <a:avLst/>
          </a:prstGeom>
          <a:noFill/>
          <a:ln>
            <a:noFill/>
          </a:ln>
        </p:spPr>
      </p:pic>
      <p:pic>
        <p:nvPicPr>
          <p:cNvPr id="93" name="Google Shape;93;p1"/>
          <p:cNvPicPr preferRelativeResize="0"/>
          <p:nvPr/>
        </p:nvPicPr>
        <p:blipFill rotWithShape="1">
          <a:blip r:embed="rId9">
            <a:alphaModFix/>
          </a:blip>
          <a:srcRect/>
          <a:stretch/>
        </p:blipFill>
        <p:spPr>
          <a:xfrm>
            <a:off x="10761625" y="3531483"/>
            <a:ext cx="6497675" cy="6269742"/>
          </a:xfrm>
          <a:prstGeom prst="rect">
            <a:avLst/>
          </a:prstGeom>
          <a:noFill/>
          <a:ln>
            <a:noFill/>
          </a:ln>
        </p:spPr>
      </p:pic>
      <p:sp>
        <p:nvSpPr>
          <p:cNvPr id="94" name="Google Shape;94;p1"/>
          <p:cNvSpPr txBox="1"/>
          <p:nvPr/>
        </p:nvSpPr>
        <p:spPr>
          <a:xfrm>
            <a:off x="1372238" y="2834623"/>
            <a:ext cx="11194366" cy="1986891"/>
          </a:xfrm>
          <a:prstGeom prst="rect">
            <a:avLst/>
          </a:prstGeom>
          <a:noFill/>
          <a:ln>
            <a:noFill/>
          </a:ln>
        </p:spPr>
        <p:txBody>
          <a:bodyPr spcFirstLastPara="1" wrap="square" lIns="0" tIns="0" rIns="0" bIns="0" anchor="t" anchorCtr="0">
            <a:spAutoFit/>
          </a:bodyPr>
          <a:lstStyle/>
          <a:p>
            <a:pPr marL="0" marR="0" lvl="0" indent="0" algn="l" rtl="0">
              <a:lnSpc>
                <a:spcPct val="89997"/>
              </a:lnSpc>
              <a:spcBef>
                <a:spcPts val="0"/>
              </a:spcBef>
              <a:spcAft>
                <a:spcPts val="0"/>
              </a:spcAft>
              <a:buNone/>
            </a:pPr>
            <a:r>
              <a:rPr lang="en-US" sz="14346" b="0" i="0" u="none" strike="noStrike" cap="none" dirty="0">
                <a:solidFill>
                  <a:srgbClr val="FFFFFF"/>
                </a:solidFill>
                <a:latin typeface="Bebas Neue"/>
                <a:ea typeface="Bebas Neue"/>
                <a:cs typeface="Bebas Neue"/>
                <a:sym typeface="Bebas Neue"/>
              </a:rPr>
              <a:t>KABUPATEN LEBAK</a:t>
            </a:r>
            <a:endParaRPr dirty="0"/>
          </a:p>
        </p:txBody>
      </p:sp>
      <p:sp>
        <p:nvSpPr>
          <p:cNvPr id="97" name="Google Shape;97;p1"/>
          <p:cNvSpPr txBox="1"/>
          <p:nvPr/>
        </p:nvSpPr>
        <p:spPr>
          <a:xfrm>
            <a:off x="1341804" y="8480951"/>
            <a:ext cx="6401449" cy="514350"/>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3400" b="0" i="0" u="none" strike="noStrike" cap="none">
                <a:solidFill>
                  <a:schemeClr val="lt1"/>
                </a:solidFill>
                <a:latin typeface="Montserrat"/>
                <a:ea typeface="Montserrat"/>
                <a:cs typeface="Montserrat"/>
                <a:sym typeface="Montserrat"/>
              </a:rPr>
              <a:t>ANDI AGUS SALIM, M.KOM</a:t>
            </a:r>
            <a:endParaRPr/>
          </a:p>
        </p:txBody>
      </p:sp>
      <p:pic>
        <p:nvPicPr>
          <p:cNvPr id="98" name="Google Shape;98;p1"/>
          <p:cNvPicPr preferRelativeResize="0"/>
          <p:nvPr/>
        </p:nvPicPr>
        <p:blipFill rotWithShape="1">
          <a:blip r:embed="rId10">
            <a:alphaModFix/>
          </a:blip>
          <a:srcRect/>
          <a:stretch/>
        </p:blipFill>
        <p:spPr>
          <a:xfrm>
            <a:off x="7743253" y="4505155"/>
            <a:ext cx="2801493" cy="8229600"/>
          </a:xfrm>
          <a:prstGeom prst="rect">
            <a:avLst/>
          </a:prstGeom>
          <a:noFill/>
          <a:ln>
            <a:noFill/>
          </a:ln>
        </p:spPr>
      </p:pic>
      <p:sp>
        <p:nvSpPr>
          <p:cNvPr id="100" name="Google Shape;100;p1"/>
          <p:cNvSpPr txBox="1"/>
          <p:nvPr/>
        </p:nvSpPr>
        <p:spPr>
          <a:xfrm>
            <a:off x="1372238" y="1702115"/>
            <a:ext cx="10912807" cy="1152239"/>
          </a:xfrm>
          <a:prstGeom prst="rect">
            <a:avLst/>
          </a:prstGeom>
          <a:noFill/>
          <a:ln>
            <a:noFill/>
          </a:ln>
        </p:spPr>
        <p:txBody>
          <a:bodyPr spcFirstLastPara="1" wrap="square" lIns="0" tIns="0" rIns="0" bIns="0" anchor="t" anchorCtr="0">
            <a:spAutoFit/>
          </a:bodyPr>
          <a:lstStyle/>
          <a:p>
            <a:pPr marL="0" marR="0" lvl="0" indent="0" algn="l" rtl="0">
              <a:lnSpc>
                <a:spcPct val="90000"/>
              </a:lnSpc>
              <a:spcBef>
                <a:spcPts val="0"/>
              </a:spcBef>
              <a:spcAft>
                <a:spcPts val="0"/>
              </a:spcAft>
              <a:buNone/>
            </a:pPr>
            <a:r>
              <a:rPr lang="en-US" sz="9200" b="0" i="0" u="none" strike="noStrike" cap="none">
                <a:solidFill>
                  <a:srgbClr val="FFB500"/>
                </a:solidFill>
                <a:latin typeface="Bebas Neue"/>
                <a:ea typeface="Bebas Neue"/>
                <a:cs typeface="Bebas Neue"/>
                <a:sym typeface="Bebas Neue"/>
              </a:rPr>
              <a:t>STANDAR DATA &amp; METADATA</a:t>
            </a:r>
            <a:endParaRPr/>
          </a:p>
        </p:txBody>
      </p:sp>
      <p:sp>
        <p:nvSpPr>
          <p:cNvPr id="101" name="Google Shape;101;p1"/>
          <p:cNvSpPr txBox="1"/>
          <p:nvPr/>
        </p:nvSpPr>
        <p:spPr>
          <a:xfrm>
            <a:off x="1341803" y="9119523"/>
            <a:ext cx="6401449" cy="553998"/>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3000" b="0" i="0" u="none" strike="noStrike" cap="none" dirty="0" err="1">
                <a:solidFill>
                  <a:srgbClr val="FFB500"/>
                </a:solidFill>
                <a:latin typeface="Montserrat"/>
                <a:ea typeface="Montserrat"/>
                <a:cs typeface="Montserrat"/>
                <a:sym typeface="Montserrat"/>
              </a:rPr>
              <a:t>Rangkasbitung</a:t>
            </a:r>
            <a:r>
              <a:rPr lang="en-US" sz="3000" b="0" i="0" u="none" strike="noStrike" cap="none" dirty="0">
                <a:solidFill>
                  <a:srgbClr val="FFB500"/>
                </a:solidFill>
                <a:latin typeface="Montserrat"/>
                <a:ea typeface="Montserrat"/>
                <a:cs typeface="Montserrat"/>
                <a:sym typeface="Montserrat"/>
              </a:rPr>
              <a:t>, 14 </a:t>
            </a:r>
            <a:r>
              <a:rPr lang="en-US" sz="3000" b="0" i="0" u="none" strike="noStrike" cap="none" dirty="0" err="1">
                <a:solidFill>
                  <a:srgbClr val="FFB500"/>
                </a:solidFill>
                <a:latin typeface="Montserrat"/>
                <a:ea typeface="Montserrat"/>
                <a:cs typeface="Montserrat"/>
                <a:sym typeface="Montserrat"/>
              </a:rPr>
              <a:t>Maret</a:t>
            </a:r>
            <a:r>
              <a:rPr lang="en-US" sz="3000" b="0" i="0" u="none" strike="noStrike" cap="none" dirty="0">
                <a:solidFill>
                  <a:srgbClr val="FFB500"/>
                </a:solidFill>
                <a:latin typeface="Montserrat"/>
                <a:ea typeface="Montserrat"/>
                <a:cs typeface="Montserrat"/>
                <a:sym typeface="Montserrat"/>
              </a:rPr>
              <a:t> 2024</a:t>
            </a:r>
            <a:endParaRPr dirty="0"/>
          </a:p>
        </p:txBody>
      </p:sp>
      <p:pic>
        <p:nvPicPr>
          <p:cNvPr id="2" name="Picture 1" descr="A close up of a sign&#10;&#10;Description automatically generated">
            <a:extLst>
              <a:ext uri="{FF2B5EF4-FFF2-40B4-BE49-F238E27FC236}">
                <a16:creationId xmlns:a16="http://schemas.microsoft.com/office/drawing/2014/main" id="{CBA10A0D-D1D5-BAEE-56B1-34AE418F1EF5}"/>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6575627" y="430576"/>
            <a:ext cx="990297" cy="990297"/>
          </a:xfrm>
          <a:prstGeom prst="rect">
            <a:avLst/>
          </a:prstGeom>
        </p:spPr>
      </p:pic>
      <p:pic>
        <p:nvPicPr>
          <p:cNvPr id="3" name="Picture 2">
            <a:extLst>
              <a:ext uri="{FF2B5EF4-FFF2-40B4-BE49-F238E27FC236}">
                <a16:creationId xmlns:a16="http://schemas.microsoft.com/office/drawing/2014/main" id="{A500C1A1-8CAE-A2FB-92BD-90AD25E149BE}"/>
              </a:ext>
            </a:extLst>
          </p:cNvPr>
          <p:cNvPicPr>
            <a:picLocks noChangeAspect="1"/>
          </p:cNvPicPr>
          <p:nvPr/>
        </p:nvPicPr>
        <p:blipFill>
          <a:blip r:embed="rId12">
            <a:biLevel thresh="25000"/>
            <a:extLst>
              <a:ext uri="{BEBA8EAE-BF5A-486C-A8C5-ECC9F3942E4B}">
                <a14:imgProps xmlns:a14="http://schemas.microsoft.com/office/drawing/2010/main">
                  <a14:imgLayer r:embed="rId13">
                    <a14:imgEffect>
                      <a14:brightnessContrast bright="-40000" contrast="-20000"/>
                    </a14:imgEffect>
                  </a14:imgLayer>
                </a14:imgProps>
              </a:ext>
              <a:ext uri="{28A0092B-C50C-407E-A947-70E740481C1C}">
                <a14:useLocalDpi xmlns:a14="http://schemas.microsoft.com/office/drawing/2010/main" val="0"/>
              </a:ext>
            </a:extLst>
          </a:blip>
          <a:srcRect/>
          <a:stretch/>
        </p:blipFill>
        <p:spPr>
          <a:xfrm>
            <a:off x="15516402" y="512338"/>
            <a:ext cx="899249" cy="899249"/>
          </a:xfrm>
          <a:prstGeom prst="rect">
            <a:avLst/>
          </a:prstGeom>
        </p:spPr>
      </p:pic>
      <p:pic>
        <p:nvPicPr>
          <p:cNvPr id="4" name="Picture 2">
            <a:extLst>
              <a:ext uri="{FF2B5EF4-FFF2-40B4-BE49-F238E27FC236}">
                <a16:creationId xmlns:a16="http://schemas.microsoft.com/office/drawing/2014/main" id="{522D754E-0E81-FBBD-1577-91DAF7E189D5}"/>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l="20746" t="4792" r="22202" b="5336"/>
          <a:stretch/>
        </p:blipFill>
        <p:spPr bwMode="auto">
          <a:xfrm>
            <a:off x="14594427" y="463815"/>
            <a:ext cx="838201" cy="99029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A747D"/>
        </a:solidFill>
        <a:effectLst/>
      </p:bgPr>
    </p:bg>
    <p:spTree>
      <p:nvGrpSpPr>
        <p:cNvPr id="1" name="Shape 197"/>
        <p:cNvGrpSpPr/>
        <p:nvPr/>
      </p:nvGrpSpPr>
      <p:grpSpPr>
        <a:xfrm>
          <a:off x="0" y="0"/>
          <a:ext cx="0" cy="0"/>
          <a:chOff x="0" y="0"/>
          <a:chExt cx="0" cy="0"/>
        </a:xfrm>
      </p:grpSpPr>
      <p:pic>
        <p:nvPicPr>
          <p:cNvPr id="198" name="Google Shape;198;p10"/>
          <p:cNvPicPr preferRelativeResize="0"/>
          <p:nvPr/>
        </p:nvPicPr>
        <p:blipFill rotWithShape="1">
          <a:blip r:embed="rId3">
            <a:alphaModFix/>
          </a:blip>
          <a:srcRect/>
          <a:stretch/>
        </p:blipFill>
        <p:spPr>
          <a:xfrm rot="-5400000" flipH="1">
            <a:off x="8930853" y="-493183"/>
            <a:ext cx="13258862" cy="7126638"/>
          </a:xfrm>
          <a:prstGeom prst="rect">
            <a:avLst/>
          </a:prstGeom>
          <a:noFill/>
          <a:ln>
            <a:noFill/>
          </a:ln>
        </p:spPr>
      </p:pic>
      <p:pic>
        <p:nvPicPr>
          <p:cNvPr id="199" name="Google Shape;199;p10"/>
          <p:cNvPicPr preferRelativeResize="0"/>
          <p:nvPr/>
        </p:nvPicPr>
        <p:blipFill rotWithShape="1">
          <a:blip r:embed="rId4">
            <a:alphaModFix/>
          </a:blip>
          <a:srcRect/>
          <a:stretch/>
        </p:blipFill>
        <p:spPr>
          <a:xfrm rot="-5400000">
            <a:off x="16604935" y="3205066"/>
            <a:ext cx="654365" cy="654365"/>
          </a:xfrm>
          <a:prstGeom prst="rect">
            <a:avLst/>
          </a:prstGeom>
          <a:noFill/>
          <a:ln>
            <a:noFill/>
          </a:ln>
        </p:spPr>
      </p:pic>
      <p:pic>
        <p:nvPicPr>
          <p:cNvPr id="200" name="Google Shape;200;p10"/>
          <p:cNvPicPr preferRelativeResize="0"/>
          <p:nvPr/>
        </p:nvPicPr>
        <p:blipFill rotWithShape="1">
          <a:blip r:embed="rId5">
            <a:alphaModFix/>
          </a:blip>
          <a:srcRect/>
          <a:stretch/>
        </p:blipFill>
        <p:spPr>
          <a:xfrm>
            <a:off x="14886387" y="698904"/>
            <a:ext cx="673897" cy="673897"/>
          </a:xfrm>
          <a:prstGeom prst="rect">
            <a:avLst/>
          </a:prstGeom>
          <a:noFill/>
          <a:ln>
            <a:noFill/>
          </a:ln>
        </p:spPr>
      </p:pic>
      <p:pic>
        <p:nvPicPr>
          <p:cNvPr id="201" name="Google Shape;201;p10"/>
          <p:cNvPicPr preferRelativeResize="0"/>
          <p:nvPr/>
        </p:nvPicPr>
        <p:blipFill rotWithShape="1">
          <a:blip r:embed="rId6">
            <a:alphaModFix/>
          </a:blip>
          <a:srcRect/>
          <a:stretch/>
        </p:blipFill>
        <p:spPr>
          <a:xfrm>
            <a:off x="0" y="473747"/>
            <a:ext cx="5728432" cy="9473288"/>
          </a:xfrm>
          <a:prstGeom prst="rect">
            <a:avLst/>
          </a:prstGeom>
          <a:noFill/>
          <a:ln>
            <a:noFill/>
          </a:ln>
        </p:spPr>
      </p:pic>
      <p:pic>
        <p:nvPicPr>
          <p:cNvPr id="202" name="Google Shape;202;p10"/>
          <p:cNvPicPr preferRelativeResize="0"/>
          <p:nvPr/>
        </p:nvPicPr>
        <p:blipFill rotWithShape="1">
          <a:blip r:embed="rId7">
            <a:alphaModFix/>
          </a:blip>
          <a:srcRect l="2559" t="2850"/>
          <a:stretch/>
        </p:blipFill>
        <p:spPr>
          <a:xfrm>
            <a:off x="5984765" y="1372800"/>
            <a:ext cx="12303235" cy="852535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pic>
        <p:nvPicPr>
          <p:cNvPr id="207" name="Google Shape;207;p11"/>
          <p:cNvPicPr preferRelativeResize="0"/>
          <p:nvPr/>
        </p:nvPicPr>
        <p:blipFill rotWithShape="1">
          <a:blip r:embed="rId3">
            <a:alphaModFix/>
          </a:blip>
          <a:srcRect/>
          <a:stretch/>
        </p:blipFill>
        <p:spPr>
          <a:xfrm rot="10800000" flipH="1">
            <a:off x="-2542571" y="7776595"/>
            <a:ext cx="11731858" cy="6046795"/>
          </a:xfrm>
          <a:prstGeom prst="rect">
            <a:avLst/>
          </a:prstGeom>
          <a:noFill/>
          <a:ln>
            <a:noFill/>
          </a:ln>
        </p:spPr>
      </p:pic>
      <p:pic>
        <p:nvPicPr>
          <p:cNvPr id="208" name="Google Shape;208;p11"/>
          <p:cNvPicPr preferRelativeResize="0"/>
          <p:nvPr/>
        </p:nvPicPr>
        <p:blipFill rotWithShape="1">
          <a:blip r:embed="rId4">
            <a:alphaModFix/>
          </a:blip>
          <a:srcRect/>
          <a:stretch/>
        </p:blipFill>
        <p:spPr>
          <a:xfrm rot="10800000" flipH="1">
            <a:off x="14080633" y="-279805"/>
            <a:ext cx="7520469" cy="5245527"/>
          </a:xfrm>
          <a:prstGeom prst="rect">
            <a:avLst/>
          </a:prstGeom>
          <a:noFill/>
          <a:ln>
            <a:noFill/>
          </a:ln>
        </p:spPr>
      </p:pic>
      <p:pic>
        <p:nvPicPr>
          <p:cNvPr id="209" name="Google Shape;209;p11"/>
          <p:cNvPicPr preferRelativeResize="0"/>
          <p:nvPr/>
        </p:nvPicPr>
        <p:blipFill rotWithShape="1">
          <a:blip r:embed="rId5">
            <a:alphaModFix/>
          </a:blip>
          <a:srcRect/>
          <a:stretch/>
        </p:blipFill>
        <p:spPr>
          <a:xfrm>
            <a:off x="1366241" y="597796"/>
            <a:ext cx="3335113" cy="4787244"/>
          </a:xfrm>
          <a:prstGeom prst="rect">
            <a:avLst/>
          </a:prstGeom>
          <a:noFill/>
          <a:ln>
            <a:noFill/>
          </a:ln>
        </p:spPr>
      </p:pic>
      <p:sp>
        <p:nvSpPr>
          <p:cNvPr id="210" name="Google Shape;210;p11"/>
          <p:cNvSpPr txBox="1"/>
          <p:nvPr/>
        </p:nvSpPr>
        <p:spPr>
          <a:xfrm>
            <a:off x="5097594" y="755490"/>
            <a:ext cx="4983693" cy="3398366"/>
          </a:xfrm>
          <a:prstGeom prst="rect">
            <a:avLst/>
          </a:prstGeom>
          <a:noFill/>
          <a:ln>
            <a:noFill/>
          </a:ln>
        </p:spPr>
        <p:txBody>
          <a:bodyPr spcFirstLastPara="1" wrap="square" lIns="0" tIns="0" rIns="0" bIns="0" anchor="t" anchorCtr="0">
            <a:spAutoFit/>
          </a:bodyPr>
          <a:lstStyle/>
          <a:p>
            <a:pPr marL="0" marR="0" lvl="0" indent="0" algn="l" rtl="0">
              <a:lnSpc>
                <a:spcPct val="90000"/>
              </a:lnSpc>
              <a:spcBef>
                <a:spcPts val="0"/>
              </a:spcBef>
              <a:spcAft>
                <a:spcPts val="0"/>
              </a:spcAft>
              <a:buNone/>
            </a:pPr>
            <a:r>
              <a:rPr lang="en-US" sz="9500" b="0" i="0" u="none" strike="noStrike" cap="none" dirty="0" err="1">
                <a:solidFill>
                  <a:srgbClr val="6B66C5"/>
                </a:solidFill>
                <a:latin typeface="Bebas Neue"/>
                <a:ea typeface="Bebas Neue"/>
                <a:cs typeface="Bebas Neue"/>
                <a:sym typeface="Bebas Neue"/>
              </a:rPr>
              <a:t>Penyusunan</a:t>
            </a:r>
            <a:r>
              <a:rPr lang="en-US" sz="9500" b="0" i="0" u="none" strike="noStrike" cap="none" dirty="0">
                <a:solidFill>
                  <a:srgbClr val="6B66C5"/>
                </a:solidFill>
                <a:latin typeface="Bebas Neue"/>
                <a:ea typeface="Bebas Neue"/>
                <a:cs typeface="Bebas Neue"/>
                <a:sym typeface="Bebas Neue"/>
              </a:rPr>
              <a:t> STANDAR DATA</a:t>
            </a:r>
            <a:endParaRPr dirty="0"/>
          </a:p>
        </p:txBody>
      </p:sp>
      <p:grpSp>
        <p:nvGrpSpPr>
          <p:cNvPr id="211" name="Google Shape;211;p11"/>
          <p:cNvGrpSpPr/>
          <p:nvPr/>
        </p:nvGrpSpPr>
        <p:grpSpPr>
          <a:xfrm>
            <a:off x="3048000" y="1333499"/>
            <a:ext cx="12192000" cy="7620001"/>
            <a:chOff x="0" y="253999"/>
            <a:chExt cx="12192000" cy="7620001"/>
          </a:xfrm>
        </p:grpSpPr>
        <p:sp>
          <p:nvSpPr>
            <p:cNvPr id="212" name="Google Shape;212;p11"/>
            <p:cNvSpPr/>
            <p:nvPr/>
          </p:nvSpPr>
          <p:spPr>
            <a:xfrm>
              <a:off x="0" y="253999"/>
              <a:ext cx="12192000" cy="7620000"/>
            </a:xfrm>
            <a:custGeom>
              <a:avLst/>
              <a:gdLst/>
              <a:ahLst/>
              <a:cxnLst/>
              <a:rect l="l" t="t" r="r" b="b"/>
              <a:pathLst>
                <a:path w="120000" h="120000" extrusionOk="0">
                  <a:moveTo>
                    <a:pt x="0" y="120000"/>
                  </a:moveTo>
                  <a:quadBezTo>
                    <a:pt x="20000" y="40000"/>
                    <a:pt x="101250" y="15000"/>
                  </a:quadBezTo>
                  <a:lnTo>
                    <a:pt x="100194" y="0"/>
                  </a:lnTo>
                  <a:lnTo>
                    <a:pt x="120000" y="24000"/>
                  </a:lnTo>
                  <a:lnTo>
                    <a:pt x="104419" y="60000"/>
                  </a:lnTo>
                  <a:lnTo>
                    <a:pt x="103363" y="45000"/>
                  </a:lnTo>
                  <a:quadBezTo>
                    <a:pt x="30000" y="55000"/>
                    <a:pt x="0" y="120000"/>
                  </a:quadBezTo>
                  <a:close/>
                </a:path>
              </a:pathLst>
            </a:custGeom>
            <a:solidFill>
              <a:srgbClr val="CFD7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11"/>
            <p:cNvSpPr/>
            <p:nvPr/>
          </p:nvSpPr>
          <p:spPr>
            <a:xfrm>
              <a:off x="1548384" y="5513323"/>
              <a:ext cx="316992" cy="316992"/>
            </a:xfrm>
            <a:prstGeom prst="ellipse">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11"/>
            <p:cNvSpPr/>
            <p:nvPr/>
          </p:nvSpPr>
          <p:spPr>
            <a:xfrm>
              <a:off x="1706880" y="5671820"/>
              <a:ext cx="2840736" cy="220218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11"/>
            <p:cNvSpPr txBox="1"/>
            <p:nvPr/>
          </p:nvSpPr>
          <p:spPr>
            <a:xfrm>
              <a:off x="1706880" y="5671820"/>
              <a:ext cx="2840736" cy="2202180"/>
            </a:xfrm>
            <a:prstGeom prst="rect">
              <a:avLst/>
            </a:prstGeom>
            <a:noFill/>
            <a:ln>
              <a:noFill/>
            </a:ln>
          </p:spPr>
          <p:txBody>
            <a:bodyPr spcFirstLastPara="1" wrap="square" lIns="167950" tIns="0" rIns="0" bIns="0" anchor="t" anchorCtr="0">
              <a:noAutofit/>
            </a:bodyPr>
            <a:lstStyle/>
            <a:p>
              <a:pPr marL="0" marR="0" lvl="0" indent="0" algn="l" rtl="0">
                <a:lnSpc>
                  <a:spcPct val="90000"/>
                </a:lnSpc>
                <a:spcBef>
                  <a:spcPts val="0"/>
                </a:spcBef>
                <a:spcAft>
                  <a:spcPts val="0"/>
                </a:spcAft>
                <a:buClr>
                  <a:schemeClr val="dk1"/>
                </a:buClr>
                <a:buSzPts val="2000"/>
                <a:buFont typeface="Calibri"/>
                <a:buNone/>
              </a:pPr>
              <a:r>
                <a:rPr lang="en-US" sz="2000" b="0" i="1" u="none" strike="noStrike" cap="none">
                  <a:solidFill>
                    <a:schemeClr val="dk1"/>
                  </a:solidFill>
                  <a:latin typeface="Calibri"/>
                  <a:ea typeface="Calibri"/>
                  <a:cs typeface="Calibri"/>
                  <a:sym typeface="Calibri"/>
                </a:rPr>
                <a:t>Penyelenggara membuat</a:t>
              </a:r>
              <a:endParaRPr sz="2000" b="0" i="0" u="none" strike="noStrike" cap="none">
                <a:solidFill>
                  <a:schemeClr val="dk1"/>
                </a:solidFill>
                <a:latin typeface="Calibri"/>
                <a:ea typeface="Calibri"/>
                <a:cs typeface="Calibri"/>
                <a:sym typeface="Calibri"/>
              </a:endParaRPr>
            </a:p>
            <a:p>
              <a:pPr marL="0" marR="0" lvl="0" indent="0" algn="l" rtl="0">
                <a:lnSpc>
                  <a:spcPct val="90000"/>
                </a:lnSpc>
                <a:spcBef>
                  <a:spcPts val="700"/>
                </a:spcBef>
                <a:spcAft>
                  <a:spcPts val="0"/>
                </a:spcAft>
                <a:buClr>
                  <a:schemeClr val="dk1"/>
                </a:buClr>
                <a:buSzPts val="2000"/>
                <a:buFont typeface="Calibri"/>
                <a:buNone/>
              </a:pPr>
              <a:r>
                <a:rPr lang="en-US" sz="2000" b="0" i="1" u="none" strike="noStrike" cap="none">
                  <a:solidFill>
                    <a:schemeClr val="dk1"/>
                  </a:solidFill>
                  <a:latin typeface="Calibri"/>
                  <a:ea typeface="Calibri"/>
                  <a:cs typeface="Calibri"/>
                  <a:sym typeface="Calibri"/>
                </a:rPr>
                <a:t>dan mengumumkan standar pelayanan minimal untuk</a:t>
              </a:r>
              <a:endParaRPr sz="2000" b="0" i="0" u="none" strike="noStrike" cap="none">
                <a:solidFill>
                  <a:schemeClr val="dk1"/>
                </a:solidFill>
                <a:latin typeface="Calibri"/>
                <a:ea typeface="Calibri"/>
                <a:cs typeface="Calibri"/>
                <a:sym typeface="Calibri"/>
              </a:endParaRPr>
            </a:p>
            <a:p>
              <a:pPr marL="0" marR="0" lvl="0" indent="0" algn="l" rtl="0">
                <a:lnSpc>
                  <a:spcPct val="90000"/>
                </a:lnSpc>
                <a:spcBef>
                  <a:spcPts val="700"/>
                </a:spcBef>
                <a:spcAft>
                  <a:spcPts val="0"/>
                </a:spcAft>
                <a:buClr>
                  <a:schemeClr val="dk1"/>
                </a:buClr>
                <a:buSzPts val="2000"/>
                <a:buFont typeface="Calibri"/>
                <a:buNone/>
              </a:pPr>
              <a:r>
                <a:rPr lang="en-US" sz="2000" b="0" i="1" u="none" strike="noStrike" cap="none">
                  <a:solidFill>
                    <a:schemeClr val="dk1"/>
                  </a:solidFill>
                  <a:latin typeface="Calibri"/>
                  <a:ea typeface="Calibri"/>
                  <a:cs typeface="Calibri"/>
                  <a:sym typeface="Calibri"/>
                </a:rPr>
                <a:t>penyebarluasan  yang</a:t>
              </a:r>
              <a:endParaRPr sz="2000" b="0" i="0" u="none" strike="noStrike" cap="none">
                <a:solidFill>
                  <a:schemeClr val="dk1"/>
                </a:solidFill>
                <a:latin typeface="Calibri"/>
                <a:ea typeface="Calibri"/>
                <a:cs typeface="Calibri"/>
                <a:sym typeface="Calibri"/>
              </a:endParaRPr>
            </a:p>
            <a:p>
              <a:pPr marL="0" marR="0" lvl="0" indent="0" algn="l" rtl="0">
                <a:lnSpc>
                  <a:spcPct val="90000"/>
                </a:lnSpc>
                <a:spcBef>
                  <a:spcPts val="700"/>
                </a:spcBef>
                <a:spcAft>
                  <a:spcPts val="0"/>
                </a:spcAft>
                <a:buClr>
                  <a:schemeClr val="dk1"/>
                </a:buClr>
                <a:buSzPts val="2000"/>
                <a:buFont typeface="Calibri"/>
                <a:buNone/>
              </a:pPr>
              <a:r>
                <a:rPr lang="en-US" sz="2000" b="0" i="1" u="none" strike="noStrike" cap="none">
                  <a:solidFill>
                    <a:schemeClr val="dk1"/>
                  </a:solidFill>
                  <a:latin typeface="Calibri"/>
                  <a:ea typeface="Calibri"/>
                  <a:cs typeface="Calibri"/>
                  <a:sym typeface="Calibri"/>
                </a:rPr>
                <a:t>diselenggarakan.</a:t>
              </a:r>
              <a:endParaRPr sz="2000" b="0" i="0" u="none" strike="noStrike" cap="none">
                <a:solidFill>
                  <a:schemeClr val="dk1"/>
                </a:solidFill>
                <a:latin typeface="Calibri"/>
                <a:ea typeface="Calibri"/>
                <a:cs typeface="Calibri"/>
                <a:sym typeface="Calibri"/>
              </a:endParaRPr>
            </a:p>
          </p:txBody>
        </p:sp>
        <p:sp>
          <p:nvSpPr>
            <p:cNvPr id="216" name="Google Shape;216;p11"/>
            <p:cNvSpPr/>
            <p:nvPr/>
          </p:nvSpPr>
          <p:spPr>
            <a:xfrm>
              <a:off x="4346448" y="3442207"/>
              <a:ext cx="573024" cy="573024"/>
            </a:xfrm>
            <a:prstGeom prst="ellipse">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11"/>
            <p:cNvSpPr/>
            <p:nvPr/>
          </p:nvSpPr>
          <p:spPr>
            <a:xfrm>
              <a:off x="4632960" y="3728719"/>
              <a:ext cx="2926080" cy="414528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11"/>
            <p:cNvSpPr txBox="1"/>
            <p:nvPr/>
          </p:nvSpPr>
          <p:spPr>
            <a:xfrm>
              <a:off x="4632960" y="3728719"/>
              <a:ext cx="2926080" cy="4145280"/>
            </a:xfrm>
            <a:prstGeom prst="rect">
              <a:avLst/>
            </a:prstGeom>
            <a:noFill/>
            <a:ln>
              <a:noFill/>
            </a:ln>
          </p:spPr>
          <p:txBody>
            <a:bodyPr spcFirstLastPara="1" wrap="square" lIns="303625" tIns="0" rIns="0" bIns="0" anchor="t" anchorCtr="0">
              <a:noAutofit/>
            </a:bodyPr>
            <a:lstStyle/>
            <a:p>
              <a:pPr marL="0" marR="0" lvl="0" indent="0" algn="l" rtl="0">
                <a:lnSpc>
                  <a:spcPct val="90000"/>
                </a:lnSpc>
                <a:spcBef>
                  <a:spcPts val="0"/>
                </a:spcBef>
                <a:spcAft>
                  <a:spcPts val="0"/>
                </a:spcAft>
                <a:buClr>
                  <a:schemeClr val="dk1"/>
                </a:buClr>
                <a:buSzPts val="2000"/>
                <a:buFont typeface="Calibri"/>
                <a:buNone/>
              </a:pPr>
              <a:r>
                <a:rPr lang="en-US" sz="2000" b="0" i="1" u="none" strike="noStrike" cap="none" dirty="0" err="1">
                  <a:solidFill>
                    <a:schemeClr val="dk1"/>
                  </a:solidFill>
                  <a:latin typeface="Calibri"/>
                  <a:ea typeface="Calibri"/>
                  <a:cs typeface="Calibri"/>
                  <a:sym typeface="Calibri"/>
                </a:rPr>
                <a:t>Standar</a:t>
              </a:r>
              <a:r>
                <a:rPr lang="en-US" sz="2000" b="0" i="1" u="none" strike="noStrike" cap="none" dirty="0">
                  <a:solidFill>
                    <a:schemeClr val="dk1"/>
                  </a:solidFill>
                  <a:latin typeface="Calibri"/>
                  <a:ea typeface="Calibri"/>
                  <a:cs typeface="Calibri"/>
                  <a:sym typeface="Calibri"/>
                </a:rPr>
                <a:t> </a:t>
              </a:r>
              <a:r>
                <a:rPr lang="en-US" sz="2000" b="0" i="1" u="none" strike="noStrike" cap="none" dirty="0" err="1">
                  <a:solidFill>
                    <a:schemeClr val="dk1"/>
                  </a:solidFill>
                  <a:latin typeface="Calibri"/>
                  <a:ea typeface="Calibri"/>
                  <a:cs typeface="Calibri"/>
                  <a:sym typeface="Calibri"/>
                </a:rPr>
                <a:t>Pelayanan</a:t>
              </a:r>
              <a:endParaRPr sz="2000" b="0" i="0" u="none" strike="noStrike" cap="none" dirty="0">
                <a:solidFill>
                  <a:schemeClr val="dk1"/>
                </a:solidFill>
                <a:latin typeface="Calibri"/>
                <a:ea typeface="Calibri"/>
                <a:cs typeface="Calibri"/>
                <a:sym typeface="Calibri"/>
              </a:endParaRPr>
            </a:p>
            <a:p>
              <a:pPr marL="0" marR="0" lvl="0" indent="0" algn="l" rtl="0">
                <a:lnSpc>
                  <a:spcPct val="90000"/>
                </a:lnSpc>
                <a:spcBef>
                  <a:spcPts val="700"/>
                </a:spcBef>
                <a:spcAft>
                  <a:spcPts val="0"/>
                </a:spcAft>
                <a:buClr>
                  <a:schemeClr val="dk1"/>
                </a:buClr>
                <a:buSzPts val="2000"/>
                <a:buFont typeface="Calibri"/>
                <a:buNone/>
              </a:pPr>
              <a:r>
                <a:rPr lang="en-US" sz="2000" b="0" i="1" u="none" strike="noStrike" cap="none" dirty="0" err="1">
                  <a:solidFill>
                    <a:schemeClr val="dk1"/>
                  </a:solidFill>
                  <a:latin typeface="Calibri"/>
                  <a:ea typeface="Calibri"/>
                  <a:cs typeface="Calibri"/>
                  <a:sym typeface="Calibri"/>
                </a:rPr>
                <a:t>Konsultasi</a:t>
              </a:r>
              <a:r>
                <a:rPr lang="en-US" sz="2000" b="0" i="1" u="none" strike="noStrike" cap="none" dirty="0">
                  <a:solidFill>
                    <a:schemeClr val="dk1"/>
                  </a:solidFill>
                  <a:latin typeface="Calibri"/>
                  <a:ea typeface="Calibri"/>
                  <a:cs typeface="Calibri"/>
                  <a:sym typeface="Calibri"/>
                </a:rPr>
                <a:t> </a:t>
              </a:r>
              <a:r>
                <a:rPr lang="en-US" sz="2000" b="0" i="1" u="none" strike="noStrike" cap="none" dirty="0" err="1">
                  <a:solidFill>
                    <a:schemeClr val="dk1"/>
                  </a:solidFill>
                  <a:latin typeface="Calibri"/>
                  <a:ea typeface="Calibri"/>
                  <a:cs typeface="Calibri"/>
                  <a:sym typeface="Calibri"/>
                </a:rPr>
                <a:t>Standardisasi</a:t>
              </a:r>
              <a:endParaRPr sz="2000" b="0" i="0" u="none" strike="noStrike" cap="none" dirty="0">
                <a:solidFill>
                  <a:schemeClr val="dk1"/>
                </a:solidFill>
                <a:latin typeface="Calibri"/>
                <a:ea typeface="Calibri"/>
                <a:cs typeface="Calibri"/>
                <a:sym typeface="Calibri"/>
              </a:endParaRPr>
            </a:p>
            <a:p>
              <a:pPr marL="0" marR="0" lvl="0" indent="0" algn="l" rtl="0">
                <a:lnSpc>
                  <a:spcPct val="90000"/>
                </a:lnSpc>
                <a:spcBef>
                  <a:spcPts val="700"/>
                </a:spcBef>
                <a:spcAft>
                  <a:spcPts val="0"/>
                </a:spcAft>
                <a:buClr>
                  <a:schemeClr val="dk1"/>
                </a:buClr>
                <a:buSzPts val="2000"/>
                <a:buFont typeface="Calibri"/>
                <a:buNone/>
              </a:pPr>
              <a:r>
                <a:rPr lang="en-US" sz="2000" b="0" i="1" u="none" strike="noStrike" cap="none" dirty="0">
                  <a:solidFill>
                    <a:schemeClr val="dk1"/>
                  </a:solidFill>
                  <a:latin typeface="Calibri"/>
                  <a:ea typeface="Calibri"/>
                  <a:cs typeface="Calibri"/>
                  <a:sym typeface="Calibri"/>
                </a:rPr>
                <a:t>dan </a:t>
              </a:r>
              <a:r>
                <a:rPr lang="en-US" sz="2000" b="0" i="1" u="none" strike="noStrike" cap="none" dirty="0" err="1">
                  <a:solidFill>
                    <a:schemeClr val="dk1"/>
                  </a:solidFill>
                  <a:latin typeface="Calibri"/>
                  <a:ea typeface="Calibri"/>
                  <a:cs typeface="Calibri"/>
                  <a:sym typeface="Calibri"/>
                </a:rPr>
                <a:t>Kelembagaan</a:t>
              </a:r>
              <a:r>
                <a:rPr lang="en-US" sz="2000" b="0" i="1" u="none" strike="noStrike" cap="none" dirty="0">
                  <a:solidFill>
                    <a:schemeClr val="dk1"/>
                  </a:solidFill>
                  <a:latin typeface="Calibri"/>
                  <a:ea typeface="Calibri"/>
                  <a:cs typeface="Calibri"/>
                  <a:sym typeface="Calibri"/>
                </a:rPr>
                <a:t> </a:t>
              </a:r>
              <a:r>
                <a:rPr lang="en-US" sz="2000" b="0" i="1" u="none" strike="noStrike" cap="none" dirty="0" err="1">
                  <a:solidFill>
                    <a:schemeClr val="dk1"/>
                  </a:solidFill>
                  <a:latin typeface="Calibri"/>
                  <a:ea typeface="Calibri"/>
                  <a:cs typeface="Calibri"/>
                  <a:sym typeface="Calibri"/>
                </a:rPr>
                <a:t>Informasi</a:t>
              </a:r>
              <a:r>
                <a:rPr lang="en-US" sz="2000" b="0" i="1" u="none" strike="noStrike" cap="none" dirty="0">
                  <a:solidFill>
                    <a:schemeClr val="dk1"/>
                  </a:solidFill>
                  <a:latin typeface="Calibri"/>
                  <a:ea typeface="Calibri"/>
                  <a:cs typeface="Calibri"/>
                  <a:sym typeface="Calibri"/>
                </a:rPr>
                <a:t> </a:t>
              </a:r>
              <a:r>
                <a:rPr lang="en-US" sz="2000" i="1" dirty="0" err="1">
                  <a:solidFill>
                    <a:schemeClr val="dk1"/>
                  </a:solidFill>
                  <a:latin typeface="Calibri"/>
                  <a:ea typeface="Calibri"/>
                  <a:cs typeface="Calibri"/>
                  <a:sym typeface="Calibri"/>
                </a:rPr>
                <a:t>Lebak</a:t>
              </a:r>
              <a:endParaRPr sz="2000" b="0" i="0" u="none" strike="noStrike" cap="none" dirty="0">
                <a:solidFill>
                  <a:schemeClr val="dk1"/>
                </a:solidFill>
                <a:latin typeface="Calibri"/>
                <a:ea typeface="Calibri"/>
                <a:cs typeface="Calibri"/>
                <a:sym typeface="Calibri"/>
              </a:endParaRPr>
            </a:p>
          </p:txBody>
        </p:sp>
        <p:sp>
          <p:nvSpPr>
            <p:cNvPr id="219" name="Google Shape;219;p11"/>
            <p:cNvSpPr/>
            <p:nvPr/>
          </p:nvSpPr>
          <p:spPr>
            <a:xfrm>
              <a:off x="7711440" y="2181859"/>
              <a:ext cx="792480" cy="792480"/>
            </a:xfrm>
            <a:prstGeom prst="ellipse">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11"/>
            <p:cNvSpPr/>
            <p:nvPr/>
          </p:nvSpPr>
          <p:spPr>
            <a:xfrm>
              <a:off x="8107680" y="2578099"/>
              <a:ext cx="2926080" cy="5295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11"/>
            <p:cNvSpPr txBox="1"/>
            <p:nvPr/>
          </p:nvSpPr>
          <p:spPr>
            <a:xfrm>
              <a:off x="8107680" y="2578099"/>
              <a:ext cx="2926080" cy="5295900"/>
            </a:xfrm>
            <a:prstGeom prst="rect">
              <a:avLst/>
            </a:prstGeom>
            <a:noFill/>
            <a:ln>
              <a:noFill/>
            </a:ln>
          </p:spPr>
          <p:txBody>
            <a:bodyPr spcFirstLastPara="1" wrap="square" lIns="419900" tIns="0" rIns="0" bIns="0" anchor="t" anchorCtr="0">
              <a:noAutofit/>
            </a:bodyPr>
            <a:lstStyle/>
            <a:p>
              <a:pPr marL="0" marR="0" lvl="0" indent="0" algn="l" rtl="0">
                <a:lnSpc>
                  <a:spcPct val="90000"/>
                </a:lnSpc>
                <a:spcBef>
                  <a:spcPts val="0"/>
                </a:spcBef>
                <a:spcAft>
                  <a:spcPts val="0"/>
                </a:spcAft>
                <a:buClr>
                  <a:schemeClr val="dk1"/>
                </a:buClr>
                <a:buSzPts val="2000"/>
                <a:buFont typeface="Calibri"/>
                <a:buNone/>
              </a:pPr>
              <a:r>
                <a:rPr lang="en-US" sz="2000" b="0" i="1" u="none" strike="noStrike" cap="none">
                  <a:solidFill>
                    <a:schemeClr val="dk1"/>
                  </a:solidFill>
                  <a:latin typeface="Calibri"/>
                  <a:ea typeface="Calibri"/>
                  <a:cs typeface="Calibri"/>
                  <a:sym typeface="Calibri"/>
                </a:rPr>
                <a:t>Spesifikasi Produk Data</a:t>
              </a:r>
              <a:endParaRPr sz="2000" b="0" i="0" u="none" strike="noStrike" cap="none">
                <a:solidFill>
                  <a:schemeClr val="dk1"/>
                </a:solidFill>
                <a:latin typeface="Calibri"/>
                <a:ea typeface="Calibri"/>
                <a:cs typeface="Calibri"/>
                <a:sym typeface="Calibri"/>
              </a:endParaRPr>
            </a:p>
            <a:p>
              <a:pPr marL="0" marR="0" lvl="0" indent="0" algn="l" rtl="0">
                <a:lnSpc>
                  <a:spcPct val="90000"/>
                </a:lnSpc>
                <a:spcBef>
                  <a:spcPts val="700"/>
                </a:spcBef>
                <a:spcAft>
                  <a:spcPts val="0"/>
                </a:spcAft>
                <a:buClr>
                  <a:schemeClr val="dk1"/>
                </a:buClr>
                <a:buSzPts val="2000"/>
                <a:buFont typeface="Calibri"/>
                <a:buNone/>
              </a:pPr>
              <a:r>
                <a:rPr lang="en-US" sz="2000" b="0" i="1" u="none" strike="noStrike" cap="none">
                  <a:solidFill>
                    <a:schemeClr val="dk1"/>
                  </a:solidFill>
                  <a:latin typeface="Calibri"/>
                  <a:ea typeface="Calibri"/>
                  <a:cs typeface="Calibri"/>
                  <a:sym typeface="Calibri"/>
                </a:rPr>
                <a:t>(SPD)</a:t>
              </a:r>
              <a:endParaRPr sz="2000" b="0" i="0" u="none" strike="noStrike" cap="none">
                <a:solidFill>
                  <a:schemeClr val="dk1"/>
                </a:solidFill>
                <a:latin typeface="Calibri"/>
                <a:ea typeface="Calibri"/>
                <a:cs typeface="Calibri"/>
                <a:sym typeface="Calibri"/>
              </a:endParaRPr>
            </a:p>
            <a:p>
              <a:pPr marL="0" marR="0" lvl="0" indent="0" algn="l" rtl="0">
                <a:lnSpc>
                  <a:spcPct val="90000"/>
                </a:lnSpc>
                <a:spcBef>
                  <a:spcPts val="700"/>
                </a:spcBef>
                <a:spcAft>
                  <a:spcPts val="0"/>
                </a:spcAft>
                <a:buClr>
                  <a:schemeClr val="dk1"/>
                </a:buClr>
                <a:buSzPts val="2000"/>
                <a:buFont typeface="Calibri"/>
                <a:buNone/>
              </a:pPr>
              <a:r>
                <a:rPr lang="en-US" sz="2000" b="0" i="1" u="none" strike="noStrike" cap="none">
                  <a:solidFill>
                    <a:schemeClr val="dk1"/>
                  </a:solidFill>
                  <a:latin typeface="Calibri"/>
                  <a:ea typeface="Calibri"/>
                  <a:cs typeface="Calibri"/>
                  <a:sym typeface="Calibri"/>
                </a:rPr>
                <a:t>•Produk Data</a:t>
              </a:r>
              <a:endParaRPr sz="2000" b="0" i="0" u="none" strike="noStrike" cap="none">
                <a:solidFill>
                  <a:schemeClr val="dk1"/>
                </a:solidFill>
                <a:latin typeface="Calibri"/>
                <a:ea typeface="Calibri"/>
                <a:cs typeface="Calibri"/>
                <a:sym typeface="Calibri"/>
              </a:endParaRPr>
            </a:p>
            <a:p>
              <a:pPr marL="0" marR="0" lvl="0" indent="0" algn="l" rtl="0">
                <a:lnSpc>
                  <a:spcPct val="90000"/>
                </a:lnSpc>
                <a:spcBef>
                  <a:spcPts val="700"/>
                </a:spcBef>
                <a:spcAft>
                  <a:spcPts val="0"/>
                </a:spcAft>
                <a:buClr>
                  <a:schemeClr val="dk1"/>
                </a:buClr>
                <a:buSzPts val="2000"/>
                <a:buFont typeface="Calibri"/>
                <a:buNone/>
              </a:pPr>
              <a:r>
                <a:rPr lang="en-US" sz="2000" b="0" i="1" u="none" strike="noStrike" cap="none">
                  <a:solidFill>
                    <a:schemeClr val="dk1"/>
                  </a:solidFill>
                  <a:latin typeface="Calibri"/>
                  <a:ea typeface="Calibri"/>
                  <a:cs typeface="Calibri"/>
                  <a:sym typeface="Calibri"/>
                </a:rPr>
                <a:t>•Dataset</a:t>
              </a:r>
              <a:endParaRPr sz="2000" b="0" i="0" u="none" strike="noStrike" cap="none">
                <a:solidFill>
                  <a:schemeClr val="dk1"/>
                </a:solidFill>
                <a:latin typeface="Calibri"/>
                <a:ea typeface="Calibri"/>
                <a:cs typeface="Calibri"/>
                <a:sym typeface="Calibri"/>
              </a:endParaRPr>
            </a:p>
            <a:p>
              <a:pPr marL="0" marR="0" lvl="0" indent="0" algn="l" rtl="0">
                <a:lnSpc>
                  <a:spcPct val="90000"/>
                </a:lnSpc>
                <a:spcBef>
                  <a:spcPts val="700"/>
                </a:spcBef>
                <a:spcAft>
                  <a:spcPts val="0"/>
                </a:spcAft>
                <a:buClr>
                  <a:schemeClr val="dk1"/>
                </a:buClr>
                <a:buSzPts val="2000"/>
                <a:buFont typeface="Calibri"/>
                <a:buNone/>
              </a:pPr>
              <a:r>
                <a:rPr lang="en-US" sz="2000" b="0" i="1" u="none" strike="noStrike" cap="none">
                  <a:solidFill>
                    <a:schemeClr val="dk1"/>
                  </a:solidFill>
                  <a:latin typeface="Calibri"/>
                  <a:ea typeface="Calibri"/>
                  <a:cs typeface="Calibri"/>
                  <a:sym typeface="Calibri"/>
                </a:rPr>
                <a:t>•Metadata</a:t>
              </a:r>
              <a:endParaRPr sz="2000" b="0" i="0" u="none" strike="noStrike" cap="none">
                <a:solidFill>
                  <a:schemeClr val="dk1"/>
                </a:solidFill>
                <a:latin typeface="Calibri"/>
                <a:ea typeface="Calibri"/>
                <a:cs typeface="Calibri"/>
                <a:sym typeface="Calibri"/>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pic>
        <p:nvPicPr>
          <p:cNvPr id="226" name="Google Shape;226;p12"/>
          <p:cNvPicPr preferRelativeResize="0"/>
          <p:nvPr/>
        </p:nvPicPr>
        <p:blipFill rotWithShape="1">
          <a:blip r:embed="rId3">
            <a:alphaModFix/>
          </a:blip>
          <a:srcRect/>
          <a:stretch/>
        </p:blipFill>
        <p:spPr>
          <a:xfrm rot="10800000">
            <a:off x="-34890" y="-1143462"/>
            <a:ext cx="7520469" cy="5245527"/>
          </a:xfrm>
          <a:prstGeom prst="rect">
            <a:avLst/>
          </a:prstGeom>
          <a:noFill/>
          <a:ln>
            <a:noFill/>
          </a:ln>
        </p:spPr>
      </p:pic>
      <p:pic>
        <p:nvPicPr>
          <p:cNvPr id="227" name="Google Shape;227;p12"/>
          <p:cNvPicPr preferRelativeResize="0"/>
          <p:nvPr/>
        </p:nvPicPr>
        <p:blipFill rotWithShape="1">
          <a:blip r:embed="rId4">
            <a:alphaModFix/>
          </a:blip>
          <a:srcRect/>
          <a:stretch/>
        </p:blipFill>
        <p:spPr>
          <a:xfrm rot="10800000">
            <a:off x="8731752" y="8320616"/>
            <a:ext cx="10379696" cy="5349868"/>
          </a:xfrm>
          <a:prstGeom prst="rect">
            <a:avLst/>
          </a:prstGeom>
          <a:noFill/>
          <a:ln>
            <a:noFill/>
          </a:ln>
        </p:spPr>
      </p:pic>
      <p:pic>
        <p:nvPicPr>
          <p:cNvPr id="228" name="Google Shape;228;p12"/>
          <p:cNvPicPr preferRelativeResize="0"/>
          <p:nvPr/>
        </p:nvPicPr>
        <p:blipFill rotWithShape="1">
          <a:blip r:embed="rId5">
            <a:alphaModFix/>
          </a:blip>
          <a:srcRect/>
          <a:stretch/>
        </p:blipFill>
        <p:spPr>
          <a:xfrm>
            <a:off x="11617581" y="3428169"/>
            <a:ext cx="673897" cy="673897"/>
          </a:xfrm>
          <a:prstGeom prst="rect">
            <a:avLst/>
          </a:prstGeom>
          <a:noFill/>
          <a:ln>
            <a:noFill/>
          </a:ln>
        </p:spPr>
      </p:pic>
      <p:pic>
        <p:nvPicPr>
          <p:cNvPr id="229" name="Google Shape;229;p12"/>
          <p:cNvPicPr preferRelativeResize="0"/>
          <p:nvPr/>
        </p:nvPicPr>
        <p:blipFill rotWithShape="1">
          <a:blip r:embed="rId6">
            <a:alphaModFix/>
          </a:blip>
          <a:srcRect/>
          <a:stretch/>
        </p:blipFill>
        <p:spPr>
          <a:xfrm rot="-5400000">
            <a:off x="2066960" y="374335"/>
            <a:ext cx="654365" cy="654365"/>
          </a:xfrm>
          <a:prstGeom prst="rect">
            <a:avLst/>
          </a:prstGeom>
          <a:noFill/>
          <a:ln>
            <a:noFill/>
          </a:ln>
        </p:spPr>
      </p:pic>
      <p:pic>
        <p:nvPicPr>
          <p:cNvPr id="230" name="Google Shape;230;p12"/>
          <p:cNvPicPr preferRelativeResize="0"/>
          <p:nvPr/>
        </p:nvPicPr>
        <p:blipFill rotWithShape="1">
          <a:blip r:embed="rId6">
            <a:alphaModFix/>
          </a:blip>
          <a:srcRect/>
          <a:stretch/>
        </p:blipFill>
        <p:spPr>
          <a:xfrm rot="-5400000">
            <a:off x="16604935" y="2438752"/>
            <a:ext cx="654365" cy="654365"/>
          </a:xfrm>
          <a:prstGeom prst="rect">
            <a:avLst/>
          </a:prstGeom>
          <a:noFill/>
          <a:ln>
            <a:noFill/>
          </a:ln>
        </p:spPr>
      </p:pic>
      <p:sp>
        <p:nvSpPr>
          <p:cNvPr id="231" name="Google Shape;231;p12"/>
          <p:cNvSpPr txBox="1"/>
          <p:nvPr/>
        </p:nvSpPr>
        <p:spPr>
          <a:xfrm>
            <a:off x="2721325" y="1584831"/>
            <a:ext cx="13491187" cy="1192634"/>
          </a:xfrm>
          <a:prstGeom prst="rect">
            <a:avLst/>
          </a:prstGeom>
          <a:noFill/>
          <a:ln>
            <a:noFill/>
          </a:ln>
        </p:spPr>
        <p:txBody>
          <a:bodyPr spcFirstLastPara="1" wrap="square" lIns="0" tIns="0" rIns="0" bIns="0" anchor="t" anchorCtr="0">
            <a:spAutoFit/>
          </a:bodyPr>
          <a:lstStyle/>
          <a:p>
            <a:pPr marL="0" marR="0" lvl="0" indent="0" algn="ctr" rtl="0">
              <a:lnSpc>
                <a:spcPct val="90000"/>
              </a:lnSpc>
              <a:spcBef>
                <a:spcPts val="0"/>
              </a:spcBef>
              <a:spcAft>
                <a:spcPts val="0"/>
              </a:spcAft>
              <a:buNone/>
            </a:pPr>
            <a:r>
              <a:rPr lang="en-US" sz="9500" b="0" i="0" u="none" strike="noStrike" cap="none">
                <a:solidFill>
                  <a:srgbClr val="6B66C5"/>
                </a:solidFill>
                <a:latin typeface="Bebas Neue"/>
                <a:ea typeface="Bebas Neue"/>
                <a:cs typeface="Bebas Neue"/>
                <a:sym typeface="Bebas Neue"/>
              </a:rPr>
              <a:t>MENYUSUN METADATA</a:t>
            </a:r>
            <a:endParaRPr/>
          </a:p>
        </p:txBody>
      </p:sp>
      <p:sp>
        <p:nvSpPr>
          <p:cNvPr id="232" name="Google Shape;232;p12"/>
          <p:cNvSpPr txBox="1"/>
          <p:nvPr/>
        </p:nvSpPr>
        <p:spPr>
          <a:xfrm>
            <a:off x="4419600" y="5186030"/>
            <a:ext cx="4542355" cy="4616648"/>
          </a:xfrm>
          <a:prstGeom prst="rect">
            <a:avLst/>
          </a:prstGeom>
          <a:noFill/>
          <a:ln>
            <a:noFill/>
          </a:ln>
        </p:spPr>
        <p:txBody>
          <a:bodyPr spcFirstLastPara="1" wrap="square" lIns="0" tIns="0" rIns="0" bIns="0" anchor="t" anchorCtr="0">
            <a:spAutoFit/>
          </a:bodyPr>
          <a:lstStyle/>
          <a:p>
            <a:pPr marL="514350" marR="0" lvl="0" indent="-514350" algn="l" rtl="0">
              <a:lnSpc>
                <a:spcPct val="115714"/>
              </a:lnSpc>
              <a:spcBef>
                <a:spcPts val="0"/>
              </a:spcBef>
              <a:spcAft>
                <a:spcPts val="0"/>
              </a:spcAft>
              <a:buClr>
                <a:srgbClr val="6B66C5"/>
              </a:buClr>
              <a:buSzPts val="2800"/>
              <a:buFont typeface="Montserrat"/>
              <a:buAutoNum type="arabicPeriod"/>
            </a:pPr>
            <a:r>
              <a:rPr lang="en-US" sz="2800" b="0" i="0" u="none" strike="noStrike" cap="none">
                <a:solidFill>
                  <a:srgbClr val="6B66C5"/>
                </a:solidFill>
                <a:latin typeface="Montserrat"/>
                <a:ea typeface="Montserrat"/>
                <a:cs typeface="Montserrat"/>
                <a:sym typeface="Montserrat"/>
              </a:rPr>
              <a:t>Menghasilkan data sesuai standar.</a:t>
            </a:r>
            <a:endParaRPr/>
          </a:p>
          <a:p>
            <a:pPr marL="514350" marR="0" lvl="0" indent="-336550" algn="l" rtl="0">
              <a:lnSpc>
                <a:spcPct val="115714"/>
              </a:lnSpc>
              <a:spcBef>
                <a:spcPts val="0"/>
              </a:spcBef>
              <a:spcAft>
                <a:spcPts val="0"/>
              </a:spcAft>
              <a:buClr>
                <a:schemeClr val="dk1"/>
              </a:buClr>
              <a:buSzPts val="2800"/>
              <a:buFont typeface="Calibri"/>
              <a:buNone/>
            </a:pPr>
            <a:endParaRPr sz="2800" b="0" i="0" u="none" strike="noStrike" cap="none">
              <a:solidFill>
                <a:srgbClr val="6B66C5"/>
              </a:solidFill>
              <a:latin typeface="Montserrat"/>
              <a:ea typeface="Montserrat"/>
              <a:cs typeface="Montserrat"/>
              <a:sym typeface="Montserrat"/>
            </a:endParaRPr>
          </a:p>
          <a:p>
            <a:pPr marL="0" marR="0" lvl="0" indent="0" algn="l" rtl="0">
              <a:spcBef>
                <a:spcPts val="0"/>
              </a:spcBef>
              <a:spcAft>
                <a:spcPts val="0"/>
              </a:spcAft>
              <a:buNone/>
            </a:pPr>
            <a:r>
              <a:rPr lang="en-US" sz="2800" b="0" i="0" u="none" strike="noStrike" cap="none">
                <a:solidFill>
                  <a:srgbClr val="6B66C5"/>
                </a:solidFill>
                <a:latin typeface="Montserrat"/>
                <a:ea typeface="Montserrat"/>
                <a:cs typeface="Montserrat"/>
                <a:sym typeface="Montserrat"/>
              </a:rPr>
              <a:t>2.</a:t>
            </a:r>
            <a:r>
              <a:rPr lang="en-US" sz="2800" b="0" i="0" u="none" strike="noStrike" cap="none">
                <a:solidFill>
                  <a:srgbClr val="002060"/>
                </a:solidFill>
                <a:latin typeface="Montserrat"/>
                <a:ea typeface="Montserrat"/>
                <a:cs typeface="Montserrat"/>
                <a:sym typeface="Montserrat"/>
              </a:rPr>
              <a:t> </a:t>
            </a:r>
            <a:r>
              <a:rPr lang="en-US" sz="2800" b="0" i="0" u="none" strike="noStrike" cap="none">
                <a:solidFill>
                  <a:srgbClr val="6B66C5"/>
                </a:solidFill>
                <a:latin typeface="Montserrat"/>
                <a:ea typeface="Montserrat"/>
                <a:cs typeface="Montserrat"/>
                <a:sym typeface="Montserrat"/>
              </a:rPr>
              <a:t>Mengisi metadata menggunakan Perangkat Lunak sesuai Standar </a:t>
            </a:r>
            <a:endParaRPr/>
          </a:p>
          <a:p>
            <a:pPr marL="0" marR="0" lvl="0" indent="0" algn="l" rtl="0">
              <a:spcBef>
                <a:spcPts val="0"/>
              </a:spcBef>
              <a:spcAft>
                <a:spcPts val="0"/>
              </a:spcAft>
              <a:buNone/>
            </a:pPr>
            <a:r>
              <a:rPr lang="en-US" sz="2800">
                <a:solidFill>
                  <a:srgbClr val="6B66C5"/>
                </a:solidFill>
                <a:latin typeface="Montserrat"/>
                <a:ea typeface="Montserrat"/>
                <a:cs typeface="Montserrat"/>
                <a:sym typeface="Montserrat"/>
              </a:rPr>
              <a:t>(misal : Catmdedit)</a:t>
            </a:r>
            <a:endParaRPr/>
          </a:p>
          <a:p>
            <a:pPr marL="0" marR="0" lvl="0" indent="0" algn="l" rtl="0">
              <a:spcBef>
                <a:spcPts val="0"/>
              </a:spcBef>
              <a:spcAft>
                <a:spcPts val="0"/>
              </a:spcAft>
              <a:buNone/>
            </a:pPr>
            <a:endParaRPr sz="2800">
              <a:solidFill>
                <a:srgbClr val="6B66C5"/>
              </a:solidFill>
              <a:latin typeface="Montserrat"/>
              <a:ea typeface="Montserrat"/>
              <a:cs typeface="Montserrat"/>
              <a:sym typeface="Montserrat"/>
            </a:endParaRPr>
          </a:p>
          <a:p>
            <a:pPr marL="0" marR="0" lvl="0" indent="0" algn="l" rtl="0">
              <a:lnSpc>
                <a:spcPct val="115714"/>
              </a:lnSpc>
              <a:spcBef>
                <a:spcPts val="0"/>
              </a:spcBef>
              <a:spcAft>
                <a:spcPts val="0"/>
              </a:spcAft>
              <a:buNone/>
            </a:pPr>
            <a:r>
              <a:rPr lang="en-US" sz="2800">
                <a:solidFill>
                  <a:srgbClr val="6B66C5"/>
                </a:solidFill>
                <a:latin typeface="Montserrat"/>
                <a:ea typeface="Montserrat"/>
                <a:cs typeface="Montserrat"/>
                <a:sym typeface="Montserrat"/>
              </a:rPr>
              <a:t>- Mengisi Informasi Kualitas data kedalam metadata</a:t>
            </a:r>
            <a:endParaRPr/>
          </a:p>
        </p:txBody>
      </p:sp>
      <p:sp>
        <p:nvSpPr>
          <p:cNvPr id="233" name="Google Shape;233;p12"/>
          <p:cNvSpPr txBox="1"/>
          <p:nvPr/>
        </p:nvSpPr>
        <p:spPr>
          <a:xfrm>
            <a:off x="12708200" y="4724476"/>
            <a:ext cx="4542355" cy="4924425"/>
          </a:xfrm>
          <a:prstGeom prst="rect">
            <a:avLst/>
          </a:prstGeom>
          <a:noFill/>
          <a:ln>
            <a:noFill/>
          </a:ln>
        </p:spPr>
        <p:txBody>
          <a:bodyPr spcFirstLastPara="1" wrap="square" lIns="0" tIns="0" rIns="0" bIns="0" anchor="t" anchorCtr="0">
            <a:spAutoFit/>
          </a:bodyPr>
          <a:lstStyle/>
          <a:p>
            <a:pPr marL="514350" marR="0" lvl="0" indent="-514350" algn="l" rtl="0">
              <a:lnSpc>
                <a:spcPct val="115714"/>
              </a:lnSpc>
              <a:spcBef>
                <a:spcPts val="0"/>
              </a:spcBef>
              <a:spcAft>
                <a:spcPts val="0"/>
              </a:spcAft>
              <a:buClr>
                <a:srgbClr val="6B66C5"/>
              </a:buClr>
              <a:buSzPts val="2800"/>
              <a:buFont typeface="Montserrat"/>
              <a:buAutoNum type="arabicPeriod"/>
            </a:pPr>
            <a:r>
              <a:rPr lang="en-US" sz="2800" dirty="0" err="1">
                <a:solidFill>
                  <a:srgbClr val="6B66C5"/>
                </a:solidFill>
                <a:latin typeface="Montserrat"/>
                <a:ea typeface="Montserrat"/>
                <a:cs typeface="Montserrat"/>
                <a:sym typeface="Montserrat"/>
              </a:rPr>
              <a:t>Melengkapi</a:t>
            </a:r>
            <a:r>
              <a:rPr lang="en-US" sz="2800" dirty="0">
                <a:solidFill>
                  <a:srgbClr val="6B66C5"/>
                </a:solidFill>
                <a:latin typeface="Montserrat"/>
                <a:ea typeface="Montserrat"/>
                <a:cs typeface="Montserrat"/>
                <a:sym typeface="Montserrat"/>
              </a:rPr>
              <a:t> metadata </a:t>
            </a:r>
            <a:r>
              <a:rPr lang="en-US" sz="2800" dirty="0" err="1">
                <a:solidFill>
                  <a:srgbClr val="6B66C5"/>
                </a:solidFill>
                <a:latin typeface="Montserrat"/>
                <a:ea typeface="Montserrat"/>
                <a:cs typeface="Montserrat"/>
                <a:sym typeface="Montserrat"/>
              </a:rPr>
              <a:t>dengan</a:t>
            </a:r>
            <a:r>
              <a:rPr lang="en-US" sz="2800" dirty="0">
                <a:solidFill>
                  <a:srgbClr val="6B66C5"/>
                </a:solidFill>
                <a:latin typeface="Montserrat"/>
                <a:ea typeface="Montserrat"/>
                <a:cs typeface="Montserrat"/>
                <a:sym typeface="Montserrat"/>
              </a:rPr>
              <a:t> </a:t>
            </a:r>
            <a:r>
              <a:rPr lang="en-US" sz="2800" dirty="0" err="1">
                <a:solidFill>
                  <a:srgbClr val="6B66C5"/>
                </a:solidFill>
                <a:latin typeface="Montserrat"/>
                <a:ea typeface="Montserrat"/>
                <a:cs typeface="Montserrat"/>
                <a:sym typeface="Montserrat"/>
              </a:rPr>
              <a:t>informasi</a:t>
            </a:r>
            <a:r>
              <a:rPr lang="en-US" sz="2800" dirty="0">
                <a:solidFill>
                  <a:srgbClr val="6B66C5"/>
                </a:solidFill>
                <a:latin typeface="Montserrat"/>
                <a:ea typeface="Montserrat"/>
                <a:cs typeface="Montserrat"/>
                <a:sym typeface="Montserrat"/>
              </a:rPr>
              <a:t> </a:t>
            </a:r>
            <a:r>
              <a:rPr lang="en-US" sz="2800" dirty="0" err="1">
                <a:solidFill>
                  <a:srgbClr val="6B66C5"/>
                </a:solidFill>
                <a:latin typeface="Montserrat"/>
                <a:ea typeface="Montserrat"/>
                <a:cs typeface="Montserrat"/>
                <a:sym typeface="Montserrat"/>
              </a:rPr>
              <a:t>hasil</a:t>
            </a:r>
            <a:r>
              <a:rPr lang="en-US" sz="2800" dirty="0">
                <a:solidFill>
                  <a:srgbClr val="6B66C5"/>
                </a:solidFill>
                <a:latin typeface="Montserrat"/>
                <a:ea typeface="Montserrat"/>
                <a:cs typeface="Montserrat"/>
                <a:sym typeface="Montserrat"/>
              </a:rPr>
              <a:t> </a:t>
            </a:r>
            <a:r>
              <a:rPr lang="en-US" sz="2800" dirty="0" err="1">
                <a:solidFill>
                  <a:srgbClr val="6B66C5"/>
                </a:solidFill>
                <a:latin typeface="Montserrat"/>
                <a:ea typeface="Montserrat"/>
                <a:cs typeface="Montserrat"/>
                <a:sym typeface="Montserrat"/>
              </a:rPr>
              <a:t>penjaminan</a:t>
            </a:r>
            <a:r>
              <a:rPr lang="en-US" sz="2800" dirty="0">
                <a:solidFill>
                  <a:srgbClr val="6B66C5"/>
                </a:solidFill>
                <a:latin typeface="Montserrat"/>
                <a:ea typeface="Montserrat"/>
                <a:cs typeface="Montserrat"/>
                <a:sym typeface="Montserrat"/>
              </a:rPr>
              <a:t> </a:t>
            </a:r>
            <a:r>
              <a:rPr lang="en-US" sz="2800" dirty="0" err="1">
                <a:solidFill>
                  <a:srgbClr val="6B66C5"/>
                </a:solidFill>
                <a:latin typeface="Montserrat"/>
                <a:ea typeface="Montserrat"/>
                <a:cs typeface="Montserrat"/>
                <a:sym typeface="Montserrat"/>
              </a:rPr>
              <a:t>kualitas</a:t>
            </a:r>
            <a:r>
              <a:rPr lang="en-US" sz="2700" dirty="0">
                <a:solidFill>
                  <a:srgbClr val="6B66C5"/>
                </a:solidFill>
                <a:latin typeface="Montserrat"/>
                <a:ea typeface="Montserrat"/>
                <a:cs typeface="Montserrat"/>
                <a:sym typeface="Montserrat"/>
              </a:rPr>
              <a:t>.</a:t>
            </a:r>
            <a:endParaRPr dirty="0"/>
          </a:p>
          <a:p>
            <a:pPr marL="514350" marR="0" lvl="0" indent="-342900" algn="l" rtl="0">
              <a:lnSpc>
                <a:spcPct val="120000"/>
              </a:lnSpc>
              <a:spcBef>
                <a:spcPts val="0"/>
              </a:spcBef>
              <a:spcAft>
                <a:spcPts val="0"/>
              </a:spcAft>
              <a:buClr>
                <a:schemeClr val="dk1"/>
              </a:buClr>
              <a:buSzPts val="2700"/>
              <a:buFont typeface="Calibri"/>
              <a:buNone/>
            </a:pPr>
            <a:endParaRPr sz="2700" dirty="0">
              <a:solidFill>
                <a:srgbClr val="6B66C5"/>
              </a:solidFill>
              <a:latin typeface="Montserrat"/>
              <a:ea typeface="Montserrat"/>
              <a:cs typeface="Montserrat"/>
              <a:sym typeface="Montserrat"/>
            </a:endParaRPr>
          </a:p>
          <a:p>
            <a:pPr marL="514350" marR="0" lvl="0" indent="-514350" algn="l" rtl="0">
              <a:lnSpc>
                <a:spcPct val="120000"/>
              </a:lnSpc>
              <a:spcBef>
                <a:spcPts val="0"/>
              </a:spcBef>
              <a:spcAft>
                <a:spcPts val="0"/>
              </a:spcAft>
              <a:buClr>
                <a:srgbClr val="6B66C5"/>
              </a:buClr>
              <a:buSzPts val="2700"/>
              <a:buFont typeface="Montserrat"/>
              <a:buAutoNum type="arabicPeriod"/>
            </a:pPr>
            <a:r>
              <a:rPr lang="en-US" sz="2700" dirty="0" err="1">
                <a:solidFill>
                  <a:srgbClr val="6B66C5"/>
                </a:solidFill>
                <a:latin typeface="Montserrat"/>
                <a:ea typeface="Montserrat"/>
                <a:cs typeface="Montserrat"/>
                <a:sym typeface="Montserrat"/>
              </a:rPr>
              <a:t>Menyebarluaskan</a:t>
            </a:r>
            <a:r>
              <a:rPr lang="en-US" sz="2700" dirty="0">
                <a:solidFill>
                  <a:srgbClr val="6B66C5"/>
                </a:solidFill>
                <a:latin typeface="Montserrat"/>
                <a:ea typeface="Montserrat"/>
                <a:cs typeface="Montserrat"/>
                <a:sym typeface="Montserrat"/>
              </a:rPr>
              <a:t> Data dan Metadata (Catalogue Service for Web) </a:t>
            </a:r>
            <a:r>
              <a:rPr lang="en-US" sz="2700" dirty="0" err="1">
                <a:solidFill>
                  <a:srgbClr val="6B66C5"/>
                </a:solidFill>
                <a:latin typeface="Montserrat"/>
                <a:ea typeface="Montserrat"/>
                <a:cs typeface="Montserrat"/>
                <a:sym typeface="Montserrat"/>
              </a:rPr>
              <a:t>serta</a:t>
            </a:r>
            <a:r>
              <a:rPr lang="en-US" sz="2700" dirty="0">
                <a:solidFill>
                  <a:srgbClr val="6B66C5"/>
                </a:solidFill>
                <a:latin typeface="Montserrat"/>
                <a:ea typeface="Montserrat"/>
                <a:cs typeface="Montserrat"/>
                <a:sym typeface="Montserrat"/>
              </a:rPr>
              <a:t> Integrasi </a:t>
            </a:r>
            <a:r>
              <a:rPr lang="en-US" sz="2700" dirty="0" err="1">
                <a:solidFill>
                  <a:srgbClr val="6B66C5"/>
                </a:solidFill>
                <a:latin typeface="Montserrat"/>
                <a:ea typeface="Montserrat"/>
                <a:cs typeface="Montserrat"/>
                <a:sym typeface="Montserrat"/>
              </a:rPr>
              <a:t>dengan</a:t>
            </a:r>
            <a:r>
              <a:rPr lang="en-US" sz="2700" dirty="0">
                <a:solidFill>
                  <a:srgbClr val="6B66C5"/>
                </a:solidFill>
                <a:latin typeface="Montserrat"/>
                <a:ea typeface="Montserrat"/>
                <a:cs typeface="Montserrat"/>
                <a:sym typeface="Montserrat"/>
              </a:rPr>
              <a:t> </a:t>
            </a:r>
            <a:r>
              <a:rPr lang="en-US" sz="2700" dirty="0" err="1">
                <a:solidFill>
                  <a:srgbClr val="6B66C5"/>
                </a:solidFill>
                <a:latin typeface="Montserrat"/>
                <a:ea typeface="Montserrat"/>
                <a:cs typeface="Montserrat"/>
                <a:sym typeface="Montserrat"/>
              </a:rPr>
              <a:t>Penghubung</a:t>
            </a:r>
            <a:r>
              <a:rPr lang="en-US" sz="2700" dirty="0">
                <a:solidFill>
                  <a:srgbClr val="6B66C5"/>
                </a:solidFill>
                <a:latin typeface="Montserrat"/>
                <a:ea typeface="Montserrat"/>
                <a:cs typeface="Montserrat"/>
                <a:sym typeface="Montserrat"/>
              </a:rPr>
              <a:t> </a:t>
            </a:r>
            <a:r>
              <a:rPr lang="en-US" sz="2700" dirty="0" err="1">
                <a:solidFill>
                  <a:srgbClr val="6B66C5"/>
                </a:solidFill>
                <a:latin typeface="Montserrat"/>
                <a:ea typeface="Montserrat"/>
                <a:cs typeface="Montserrat"/>
                <a:sym typeface="Montserrat"/>
              </a:rPr>
              <a:t>Simpul</a:t>
            </a:r>
            <a:r>
              <a:rPr lang="en-US" sz="2700" dirty="0">
                <a:solidFill>
                  <a:srgbClr val="6B66C5"/>
                </a:solidFill>
                <a:latin typeface="Montserrat"/>
                <a:ea typeface="Montserrat"/>
                <a:cs typeface="Montserrat"/>
                <a:sym typeface="Montserrat"/>
              </a:rPr>
              <a:t> </a:t>
            </a:r>
            <a:r>
              <a:rPr lang="en-US" sz="2700" dirty="0" err="1">
                <a:solidFill>
                  <a:srgbClr val="6B66C5"/>
                </a:solidFill>
                <a:latin typeface="Montserrat"/>
                <a:ea typeface="Montserrat"/>
                <a:cs typeface="Montserrat"/>
                <a:sym typeface="Montserrat"/>
              </a:rPr>
              <a:t>Jaringan</a:t>
            </a:r>
            <a:endParaRPr sz="2700" dirty="0">
              <a:solidFill>
                <a:srgbClr val="6B66C5"/>
              </a:solidFill>
              <a:latin typeface="Montserrat"/>
              <a:ea typeface="Montserrat"/>
              <a:cs typeface="Montserrat"/>
              <a:sym typeface="Montserrat"/>
            </a:endParaRPr>
          </a:p>
          <a:p>
            <a:pPr marL="0" marR="0" lvl="0" indent="0" algn="l" rtl="0">
              <a:lnSpc>
                <a:spcPct val="115714"/>
              </a:lnSpc>
              <a:spcBef>
                <a:spcPts val="0"/>
              </a:spcBef>
              <a:spcAft>
                <a:spcPts val="0"/>
              </a:spcAft>
              <a:buNone/>
            </a:pPr>
            <a:endParaRPr sz="2800" dirty="0">
              <a:solidFill>
                <a:srgbClr val="6B66C5"/>
              </a:solidFill>
              <a:latin typeface="Helvetica Neue"/>
              <a:ea typeface="Helvetica Neue"/>
              <a:cs typeface="Helvetica Neue"/>
              <a:sym typeface="Helvetica Neue"/>
            </a:endParaRPr>
          </a:p>
        </p:txBody>
      </p:sp>
      <p:sp>
        <p:nvSpPr>
          <p:cNvPr id="234" name="Google Shape;234;p12"/>
          <p:cNvSpPr txBox="1"/>
          <p:nvPr/>
        </p:nvSpPr>
        <p:spPr>
          <a:xfrm>
            <a:off x="4419600" y="4238702"/>
            <a:ext cx="4542355" cy="485774"/>
          </a:xfrm>
          <a:prstGeom prst="rect">
            <a:avLst/>
          </a:prstGeom>
          <a:noFill/>
          <a:ln>
            <a:noFill/>
          </a:ln>
        </p:spPr>
        <p:txBody>
          <a:bodyPr spcFirstLastPara="1" wrap="square" lIns="0" tIns="0" rIns="0" bIns="0" anchor="t" anchorCtr="0">
            <a:spAutoFit/>
          </a:bodyPr>
          <a:lstStyle/>
          <a:p>
            <a:pPr marL="0" marR="0" lvl="0" indent="0" algn="l" rtl="0">
              <a:lnSpc>
                <a:spcPct val="130000"/>
              </a:lnSpc>
              <a:spcBef>
                <a:spcPts val="0"/>
              </a:spcBef>
              <a:spcAft>
                <a:spcPts val="0"/>
              </a:spcAft>
              <a:buNone/>
            </a:pPr>
            <a:r>
              <a:rPr lang="en-US" sz="3000" b="1" dirty="0">
                <a:solidFill>
                  <a:srgbClr val="6B66C5"/>
                </a:solidFill>
                <a:latin typeface="Montserrat"/>
                <a:ea typeface="Montserrat"/>
                <a:cs typeface="Montserrat"/>
                <a:sym typeface="Montserrat"/>
              </a:rPr>
              <a:t>PRODUSEN DATA</a:t>
            </a:r>
            <a:endParaRPr dirty="0"/>
          </a:p>
        </p:txBody>
      </p:sp>
      <p:sp>
        <p:nvSpPr>
          <p:cNvPr id="235" name="Google Shape;235;p12"/>
          <p:cNvSpPr txBox="1"/>
          <p:nvPr/>
        </p:nvSpPr>
        <p:spPr>
          <a:xfrm>
            <a:off x="12708199" y="4168661"/>
            <a:ext cx="4542355" cy="485774"/>
          </a:xfrm>
          <a:prstGeom prst="rect">
            <a:avLst/>
          </a:prstGeom>
          <a:noFill/>
          <a:ln>
            <a:noFill/>
          </a:ln>
        </p:spPr>
        <p:txBody>
          <a:bodyPr spcFirstLastPara="1" wrap="square" lIns="0" tIns="0" rIns="0" bIns="0" anchor="t" anchorCtr="0">
            <a:spAutoFit/>
          </a:bodyPr>
          <a:lstStyle/>
          <a:p>
            <a:pPr marL="0" marR="0" lvl="0" indent="0" algn="l" rtl="0">
              <a:lnSpc>
                <a:spcPct val="130000"/>
              </a:lnSpc>
              <a:spcBef>
                <a:spcPts val="0"/>
              </a:spcBef>
              <a:spcAft>
                <a:spcPts val="0"/>
              </a:spcAft>
              <a:buNone/>
            </a:pPr>
            <a:r>
              <a:rPr lang="en-US" sz="3000" b="1" dirty="0">
                <a:solidFill>
                  <a:srgbClr val="6B66C5"/>
                </a:solidFill>
                <a:latin typeface="Montserrat"/>
                <a:ea typeface="Montserrat"/>
                <a:cs typeface="Montserrat"/>
                <a:sym typeface="Montserrat"/>
              </a:rPr>
              <a:t>WALIDATA</a:t>
            </a:r>
            <a:endParaRPr dirty="0"/>
          </a:p>
        </p:txBody>
      </p:sp>
      <p:pic>
        <p:nvPicPr>
          <p:cNvPr id="236" name="Google Shape;236;p12"/>
          <p:cNvPicPr preferRelativeResize="0"/>
          <p:nvPr/>
        </p:nvPicPr>
        <p:blipFill rotWithShape="1">
          <a:blip r:embed="rId7">
            <a:alphaModFix/>
          </a:blip>
          <a:srcRect/>
          <a:stretch/>
        </p:blipFill>
        <p:spPr>
          <a:xfrm>
            <a:off x="630960" y="2359537"/>
            <a:ext cx="2871999" cy="2234176"/>
          </a:xfrm>
          <a:prstGeom prst="rect">
            <a:avLst/>
          </a:prstGeom>
          <a:noFill/>
          <a:ln>
            <a:noFill/>
          </a:ln>
        </p:spPr>
      </p:pic>
      <p:pic>
        <p:nvPicPr>
          <p:cNvPr id="237" name="Google Shape;237;p12"/>
          <p:cNvPicPr preferRelativeResize="0"/>
          <p:nvPr/>
        </p:nvPicPr>
        <p:blipFill rotWithShape="1">
          <a:blip r:embed="rId8">
            <a:alphaModFix/>
          </a:blip>
          <a:srcRect/>
          <a:stretch/>
        </p:blipFill>
        <p:spPr>
          <a:xfrm>
            <a:off x="15910031" y="336439"/>
            <a:ext cx="2038104" cy="228572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pic>
        <p:nvPicPr>
          <p:cNvPr id="258" name="Google Shape;258;p14"/>
          <p:cNvPicPr preferRelativeResize="0"/>
          <p:nvPr/>
        </p:nvPicPr>
        <p:blipFill rotWithShape="1">
          <a:blip r:embed="rId3">
            <a:alphaModFix/>
          </a:blip>
          <a:srcRect/>
          <a:stretch/>
        </p:blipFill>
        <p:spPr>
          <a:xfrm rot="5400000" flipH="1">
            <a:off x="-3863306" y="1580181"/>
            <a:ext cx="13258862" cy="7126638"/>
          </a:xfrm>
          <a:prstGeom prst="rect">
            <a:avLst/>
          </a:prstGeom>
          <a:noFill/>
          <a:ln>
            <a:noFill/>
          </a:ln>
        </p:spPr>
      </p:pic>
      <p:pic>
        <p:nvPicPr>
          <p:cNvPr id="259" name="Google Shape;259;p14"/>
          <p:cNvPicPr preferRelativeResize="0"/>
          <p:nvPr/>
        </p:nvPicPr>
        <p:blipFill rotWithShape="1">
          <a:blip r:embed="rId4">
            <a:alphaModFix/>
          </a:blip>
          <a:srcRect/>
          <a:stretch/>
        </p:blipFill>
        <p:spPr>
          <a:xfrm>
            <a:off x="-1971776" y="4171181"/>
            <a:ext cx="9756483" cy="5488022"/>
          </a:xfrm>
          <a:prstGeom prst="rect">
            <a:avLst/>
          </a:prstGeom>
          <a:noFill/>
          <a:ln>
            <a:noFill/>
          </a:ln>
        </p:spPr>
      </p:pic>
      <p:pic>
        <p:nvPicPr>
          <p:cNvPr id="260" name="Google Shape;260;p14"/>
          <p:cNvPicPr preferRelativeResize="0"/>
          <p:nvPr/>
        </p:nvPicPr>
        <p:blipFill rotWithShape="1">
          <a:blip r:embed="rId5">
            <a:alphaModFix/>
          </a:blip>
          <a:srcRect/>
          <a:stretch/>
        </p:blipFill>
        <p:spPr>
          <a:xfrm rot="-5400000">
            <a:off x="6329444" y="5143500"/>
            <a:ext cx="654365" cy="654365"/>
          </a:xfrm>
          <a:prstGeom prst="rect">
            <a:avLst/>
          </a:prstGeom>
          <a:noFill/>
          <a:ln>
            <a:noFill/>
          </a:ln>
        </p:spPr>
      </p:pic>
      <p:pic>
        <p:nvPicPr>
          <p:cNvPr id="261" name="Google Shape;261;p14"/>
          <p:cNvPicPr preferRelativeResize="0"/>
          <p:nvPr/>
        </p:nvPicPr>
        <p:blipFill rotWithShape="1">
          <a:blip r:embed="rId6">
            <a:alphaModFix/>
          </a:blip>
          <a:srcRect/>
          <a:stretch/>
        </p:blipFill>
        <p:spPr>
          <a:xfrm>
            <a:off x="691752" y="2673571"/>
            <a:ext cx="673897" cy="673897"/>
          </a:xfrm>
          <a:prstGeom prst="rect">
            <a:avLst/>
          </a:prstGeom>
          <a:noFill/>
          <a:ln>
            <a:noFill/>
          </a:ln>
        </p:spPr>
      </p:pic>
      <p:sp>
        <p:nvSpPr>
          <p:cNvPr id="262" name="Google Shape;262;p14"/>
          <p:cNvSpPr txBox="1"/>
          <p:nvPr/>
        </p:nvSpPr>
        <p:spPr>
          <a:xfrm>
            <a:off x="1676400" y="1282162"/>
            <a:ext cx="13798653" cy="1192634"/>
          </a:xfrm>
          <a:prstGeom prst="rect">
            <a:avLst/>
          </a:prstGeom>
          <a:noFill/>
          <a:ln>
            <a:noFill/>
          </a:ln>
        </p:spPr>
        <p:txBody>
          <a:bodyPr spcFirstLastPara="1" wrap="square" lIns="0" tIns="0" rIns="0" bIns="0" anchor="t" anchorCtr="0">
            <a:spAutoFit/>
          </a:bodyPr>
          <a:lstStyle/>
          <a:p>
            <a:pPr marL="0" marR="0" lvl="0" indent="0" algn="ctr" rtl="0">
              <a:lnSpc>
                <a:spcPct val="90000"/>
              </a:lnSpc>
              <a:spcBef>
                <a:spcPts val="0"/>
              </a:spcBef>
              <a:spcAft>
                <a:spcPts val="0"/>
              </a:spcAft>
              <a:buNone/>
            </a:pPr>
            <a:r>
              <a:rPr lang="en-US" sz="9500">
                <a:solidFill>
                  <a:srgbClr val="6B66C5"/>
                </a:solidFill>
                <a:latin typeface="Bebas Neue"/>
                <a:ea typeface="Bebas Neue"/>
                <a:cs typeface="Bebas Neue"/>
                <a:sym typeface="Bebas Neue"/>
              </a:rPr>
              <a:t>ALUR METADATA</a:t>
            </a:r>
            <a:endParaRPr/>
          </a:p>
        </p:txBody>
      </p:sp>
      <p:pic>
        <p:nvPicPr>
          <p:cNvPr id="263" name="Google Shape;263;p14" descr="Diagram&#10;&#10;Description automatically generated"/>
          <p:cNvPicPr preferRelativeResize="0"/>
          <p:nvPr/>
        </p:nvPicPr>
        <p:blipFill rotWithShape="1">
          <a:blip r:embed="rId7">
            <a:alphaModFix/>
          </a:blip>
          <a:srcRect/>
          <a:stretch/>
        </p:blipFill>
        <p:spPr>
          <a:xfrm>
            <a:off x="1828800" y="2474796"/>
            <a:ext cx="15329869" cy="716279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4C48B2"/>
        </a:solidFill>
        <a:effectLst/>
      </p:bgPr>
    </p:bg>
    <p:spTree>
      <p:nvGrpSpPr>
        <p:cNvPr id="1" name="Shape 267"/>
        <p:cNvGrpSpPr/>
        <p:nvPr/>
      </p:nvGrpSpPr>
      <p:grpSpPr>
        <a:xfrm>
          <a:off x="0" y="0"/>
          <a:ext cx="0" cy="0"/>
          <a:chOff x="0" y="0"/>
          <a:chExt cx="0" cy="0"/>
        </a:xfrm>
      </p:grpSpPr>
      <p:grpSp>
        <p:nvGrpSpPr>
          <p:cNvPr id="268" name="Google Shape;268;p15"/>
          <p:cNvGrpSpPr/>
          <p:nvPr/>
        </p:nvGrpSpPr>
        <p:grpSpPr>
          <a:xfrm rot="-486778">
            <a:off x="-1107909" y="688025"/>
            <a:ext cx="20478299" cy="7604591"/>
            <a:chOff x="0" y="-47625"/>
            <a:chExt cx="5393461" cy="2002855"/>
          </a:xfrm>
        </p:grpSpPr>
        <p:sp>
          <p:nvSpPr>
            <p:cNvPr id="269" name="Google Shape;269;p15"/>
            <p:cNvSpPr/>
            <p:nvPr/>
          </p:nvSpPr>
          <p:spPr>
            <a:xfrm>
              <a:off x="0" y="0"/>
              <a:ext cx="5393461" cy="1955230"/>
            </a:xfrm>
            <a:custGeom>
              <a:avLst/>
              <a:gdLst/>
              <a:ahLst/>
              <a:cxnLst/>
              <a:rect l="l" t="t" r="r" b="b"/>
              <a:pathLst>
                <a:path w="5393461" h="1955230" extrusionOk="0">
                  <a:moveTo>
                    <a:pt x="0" y="0"/>
                  </a:moveTo>
                  <a:lnTo>
                    <a:pt x="5393461" y="0"/>
                  </a:lnTo>
                  <a:lnTo>
                    <a:pt x="5393461" y="1955230"/>
                  </a:lnTo>
                  <a:lnTo>
                    <a:pt x="0" y="1955230"/>
                  </a:lnTo>
                  <a:close/>
                </a:path>
              </a:pathLst>
            </a:custGeom>
            <a:solidFill>
              <a:srgbClr val="6B66C5">
                <a:alpha val="29803"/>
              </a:srgbClr>
            </a:solidFill>
            <a:ln>
              <a:noFill/>
            </a:ln>
          </p:spPr>
          <p:txBody>
            <a:bodyPr/>
            <a:lstStyle/>
            <a:p>
              <a:endParaRPr lang="en-ID"/>
            </a:p>
          </p:txBody>
        </p:sp>
        <p:sp>
          <p:nvSpPr>
            <p:cNvPr id="270" name="Google Shape;270;p15"/>
            <p:cNvSpPr txBox="1"/>
            <p:nvPr/>
          </p:nvSpPr>
          <p:spPr>
            <a:xfrm>
              <a:off x="0" y="-47625"/>
              <a:ext cx="812800" cy="860425"/>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pic>
        <p:nvPicPr>
          <p:cNvPr id="271" name="Google Shape;271;p15"/>
          <p:cNvPicPr preferRelativeResize="0"/>
          <p:nvPr/>
        </p:nvPicPr>
        <p:blipFill rotWithShape="1">
          <a:blip r:embed="rId3">
            <a:alphaModFix/>
          </a:blip>
          <a:srcRect/>
          <a:stretch/>
        </p:blipFill>
        <p:spPr>
          <a:xfrm>
            <a:off x="8083469" y="5143500"/>
            <a:ext cx="12695305" cy="5945635"/>
          </a:xfrm>
          <a:prstGeom prst="rect">
            <a:avLst/>
          </a:prstGeom>
          <a:noFill/>
          <a:ln>
            <a:noFill/>
          </a:ln>
        </p:spPr>
      </p:pic>
      <p:pic>
        <p:nvPicPr>
          <p:cNvPr id="272" name="Google Shape;272;p15"/>
          <p:cNvPicPr preferRelativeResize="0"/>
          <p:nvPr/>
        </p:nvPicPr>
        <p:blipFill rotWithShape="1">
          <a:blip r:embed="rId4">
            <a:alphaModFix/>
          </a:blip>
          <a:srcRect/>
          <a:stretch/>
        </p:blipFill>
        <p:spPr>
          <a:xfrm>
            <a:off x="11295560" y="2096702"/>
            <a:ext cx="6163366" cy="6163366"/>
          </a:xfrm>
          <a:prstGeom prst="rect">
            <a:avLst/>
          </a:prstGeom>
          <a:noFill/>
          <a:ln>
            <a:noFill/>
          </a:ln>
        </p:spPr>
      </p:pic>
      <p:pic>
        <p:nvPicPr>
          <p:cNvPr id="273" name="Google Shape;273;p15"/>
          <p:cNvPicPr preferRelativeResize="0"/>
          <p:nvPr/>
        </p:nvPicPr>
        <p:blipFill rotWithShape="1">
          <a:blip r:embed="rId5">
            <a:alphaModFix/>
          </a:blip>
          <a:srcRect/>
          <a:stretch/>
        </p:blipFill>
        <p:spPr>
          <a:xfrm rot="-5400000">
            <a:off x="15835238" y="701517"/>
            <a:ext cx="654365" cy="654365"/>
          </a:xfrm>
          <a:prstGeom prst="rect">
            <a:avLst/>
          </a:prstGeom>
          <a:noFill/>
          <a:ln>
            <a:noFill/>
          </a:ln>
        </p:spPr>
      </p:pic>
      <p:pic>
        <p:nvPicPr>
          <p:cNvPr id="274" name="Google Shape;274;p15"/>
          <p:cNvPicPr preferRelativeResize="0"/>
          <p:nvPr/>
        </p:nvPicPr>
        <p:blipFill rotWithShape="1">
          <a:blip r:embed="rId6">
            <a:alphaModFix/>
          </a:blip>
          <a:srcRect/>
          <a:stretch/>
        </p:blipFill>
        <p:spPr>
          <a:xfrm>
            <a:off x="11848848" y="3537378"/>
            <a:ext cx="673897" cy="673897"/>
          </a:xfrm>
          <a:prstGeom prst="rect">
            <a:avLst/>
          </a:prstGeom>
          <a:noFill/>
          <a:ln>
            <a:noFill/>
          </a:ln>
        </p:spPr>
      </p:pic>
      <p:sp>
        <p:nvSpPr>
          <p:cNvPr id="275" name="Google Shape;275;p15"/>
          <p:cNvSpPr txBox="1"/>
          <p:nvPr/>
        </p:nvSpPr>
        <p:spPr>
          <a:xfrm>
            <a:off x="1482567" y="1639500"/>
            <a:ext cx="9098961" cy="1192634"/>
          </a:xfrm>
          <a:prstGeom prst="rect">
            <a:avLst/>
          </a:prstGeom>
          <a:noFill/>
          <a:ln>
            <a:noFill/>
          </a:ln>
        </p:spPr>
        <p:txBody>
          <a:bodyPr spcFirstLastPara="1" wrap="square" lIns="0" tIns="0" rIns="0" bIns="0" anchor="t" anchorCtr="0">
            <a:spAutoFit/>
          </a:bodyPr>
          <a:lstStyle/>
          <a:p>
            <a:pPr marL="0" marR="0" lvl="0" indent="0" algn="l" rtl="0">
              <a:lnSpc>
                <a:spcPct val="90000"/>
              </a:lnSpc>
              <a:spcBef>
                <a:spcPts val="0"/>
              </a:spcBef>
              <a:spcAft>
                <a:spcPts val="0"/>
              </a:spcAft>
              <a:buNone/>
            </a:pPr>
            <a:r>
              <a:rPr lang="en-US" sz="9500">
                <a:solidFill>
                  <a:srgbClr val="FFB500"/>
                </a:solidFill>
                <a:latin typeface="Bebas Neue"/>
                <a:ea typeface="Bebas Neue"/>
                <a:cs typeface="Bebas Neue"/>
                <a:sym typeface="Bebas Neue"/>
              </a:rPr>
              <a:t>CoNTOH STANDAR DATA</a:t>
            </a:r>
            <a:endParaRPr/>
          </a:p>
        </p:txBody>
      </p:sp>
      <p:graphicFrame>
        <p:nvGraphicFramePr>
          <p:cNvPr id="276" name="Google Shape;276;p15"/>
          <p:cNvGraphicFramePr/>
          <p:nvPr/>
        </p:nvGraphicFramePr>
        <p:xfrm>
          <a:off x="1828800" y="4188165"/>
          <a:ext cx="8714575" cy="2021880"/>
        </p:xfrm>
        <a:graphic>
          <a:graphicData uri="http://schemas.openxmlformats.org/drawingml/2006/table">
            <a:tbl>
              <a:tblPr firstRow="1" bandRow="1">
                <a:noFill/>
                <a:tableStyleId>{0C436652-6E28-4ED2-B1DA-5EB768E473FB}</a:tableStyleId>
              </a:tblPr>
              <a:tblGrid>
                <a:gridCol w="533400">
                  <a:extLst>
                    <a:ext uri="{9D8B030D-6E8A-4147-A177-3AD203B41FA5}">
                      <a16:colId xmlns:a16="http://schemas.microsoft.com/office/drawing/2014/main" val="20000"/>
                    </a:ext>
                  </a:extLst>
                </a:gridCol>
                <a:gridCol w="4581200">
                  <a:extLst>
                    <a:ext uri="{9D8B030D-6E8A-4147-A177-3AD203B41FA5}">
                      <a16:colId xmlns:a16="http://schemas.microsoft.com/office/drawing/2014/main" val="20001"/>
                    </a:ext>
                  </a:extLst>
                </a:gridCol>
                <a:gridCol w="3599975">
                  <a:extLst>
                    <a:ext uri="{9D8B030D-6E8A-4147-A177-3AD203B41FA5}">
                      <a16:colId xmlns:a16="http://schemas.microsoft.com/office/drawing/2014/main" val="20002"/>
                    </a:ext>
                  </a:extLst>
                </a:gridCol>
              </a:tblGrid>
              <a:tr h="370850">
                <a:tc>
                  <a:txBody>
                    <a:bodyPr/>
                    <a:lstStyle/>
                    <a:p>
                      <a:pPr marL="0" marR="0" lvl="0" indent="0" algn="l" rtl="0">
                        <a:spcBef>
                          <a:spcPts val="0"/>
                        </a:spcBef>
                        <a:spcAft>
                          <a:spcPts val="0"/>
                        </a:spcAft>
                        <a:buNone/>
                      </a:pPr>
                      <a:r>
                        <a:rPr lang="en-US" sz="1800" u="none" strike="noStrike" cap="none"/>
                        <a:t>NO</a:t>
                      </a:r>
                      <a:endParaRPr/>
                    </a:p>
                  </a:txBody>
                  <a:tcPr marL="91450" marR="91450" marT="45725" marB="45725"/>
                </a:tc>
                <a:tc>
                  <a:txBody>
                    <a:bodyPr/>
                    <a:lstStyle/>
                    <a:p>
                      <a:pPr marL="0" marR="0" lvl="0" indent="0" algn="l" rtl="0">
                        <a:spcBef>
                          <a:spcPts val="0"/>
                        </a:spcBef>
                        <a:spcAft>
                          <a:spcPts val="0"/>
                        </a:spcAft>
                        <a:buNone/>
                      </a:pPr>
                      <a:r>
                        <a:rPr lang="en-US" sz="1800"/>
                        <a:t>NAMA STANDAR</a:t>
                      </a:r>
                      <a:endParaRPr/>
                    </a:p>
                  </a:txBody>
                  <a:tcPr marL="91450" marR="91450" marT="45725" marB="45725"/>
                </a:tc>
                <a:tc>
                  <a:txBody>
                    <a:bodyPr/>
                    <a:lstStyle/>
                    <a:p>
                      <a:pPr marL="0" marR="0" lvl="0" indent="0" algn="l" rtl="0">
                        <a:spcBef>
                          <a:spcPts val="0"/>
                        </a:spcBef>
                        <a:spcAft>
                          <a:spcPts val="0"/>
                        </a:spcAft>
                        <a:buNone/>
                      </a:pPr>
                      <a:r>
                        <a:rPr lang="en-US" sz="1800"/>
                        <a:t>KETERANGAN</a:t>
                      </a:r>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US" sz="1800"/>
                        <a:t>1</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r>
                        <a:rPr lang="en-US" sz="1800" i="1">
                          <a:solidFill>
                            <a:schemeClr val="dk1"/>
                          </a:solidFill>
                          <a:latin typeface="Calibri"/>
                          <a:ea typeface="Calibri"/>
                          <a:cs typeface="Calibri"/>
                          <a:sym typeface="Calibri"/>
                        </a:rPr>
                        <a:t>Per BIG No. 2 Tahun 2020</a:t>
                      </a:r>
                      <a:endParaRPr sz="1800">
                        <a:solidFill>
                          <a:schemeClr val="dk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r>
                        <a:rPr lang="en-US" sz="1800" i="1">
                          <a:solidFill>
                            <a:schemeClr val="dk1"/>
                          </a:solidFill>
                          <a:latin typeface="Calibri"/>
                          <a:ea typeface="Calibri"/>
                          <a:cs typeface="Calibri"/>
                          <a:sym typeface="Calibri"/>
                        </a:rPr>
                        <a:t>Manajemen Kualitas Informasi Geospasial</a:t>
                      </a:r>
                      <a:endParaRPr sz="1800">
                        <a:solidFill>
                          <a:schemeClr val="dk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US" sz="1800"/>
                        <a:t>2</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r>
                        <a:rPr lang="en-US" sz="1800" i="1">
                          <a:solidFill>
                            <a:schemeClr val="dk1"/>
                          </a:solidFill>
                          <a:latin typeface="Calibri"/>
                          <a:ea typeface="Calibri"/>
                          <a:cs typeface="Calibri"/>
                          <a:sym typeface="Calibri"/>
                        </a:rPr>
                        <a:t>SNI 8929 : 2020</a:t>
                      </a:r>
                      <a:endParaRPr sz="1800">
                        <a:solidFill>
                          <a:schemeClr val="dk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r>
                        <a:rPr lang="en-US" sz="1800" i="1">
                          <a:solidFill>
                            <a:schemeClr val="dk1"/>
                          </a:solidFill>
                          <a:latin typeface="Calibri"/>
                          <a:ea typeface="Calibri"/>
                          <a:cs typeface="Calibri"/>
                          <a:sym typeface="Calibri"/>
                        </a:rPr>
                        <a:t>Spesifikasi penyajian peta prakiraan daerah penangkapan ikan</a:t>
                      </a:r>
                      <a:endParaRPr sz="1800">
                        <a:solidFill>
                          <a:schemeClr val="dk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extLst>
                  <a:ext uri="{0D108BD9-81ED-4DB2-BD59-A6C34878D82A}">
                    <a16:rowId xmlns:a16="http://schemas.microsoft.com/office/drawing/2014/main" val="10003"/>
                  </a:ext>
                </a:extLst>
              </a:tr>
            </a:tbl>
          </a:graphicData>
        </a:graphic>
      </p:graphicFrame>
      <p:sp>
        <p:nvSpPr>
          <p:cNvPr id="277" name="Google Shape;277;p15"/>
          <p:cNvSpPr txBox="1"/>
          <p:nvPr/>
        </p:nvSpPr>
        <p:spPr>
          <a:xfrm>
            <a:off x="1482566" y="2685301"/>
            <a:ext cx="9098961" cy="970330"/>
          </a:xfrm>
          <a:prstGeom prst="rect">
            <a:avLst/>
          </a:prstGeom>
          <a:noFill/>
          <a:ln>
            <a:noFill/>
          </a:ln>
        </p:spPr>
        <p:txBody>
          <a:bodyPr spcFirstLastPara="1" wrap="square" lIns="0" tIns="0" rIns="0" bIns="0" anchor="t" anchorCtr="0">
            <a:spAutoFit/>
          </a:bodyPr>
          <a:lstStyle/>
          <a:p>
            <a:pPr marL="0" marR="0" lvl="0" indent="0" algn="l" rtl="0">
              <a:lnSpc>
                <a:spcPct val="130000"/>
              </a:lnSpc>
              <a:spcBef>
                <a:spcPts val="0"/>
              </a:spcBef>
              <a:spcAft>
                <a:spcPts val="0"/>
              </a:spcAft>
              <a:buNone/>
            </a:pPr>
            <a:r>
              <a:rPr lang="en-US" sz="3000" b="1">
                <a:solidFill>
                  <a:schemeClr val="lt1"/>
                </a:solidFill>
                <a:latin typeface="Montserrat"/>
                <a:ea typeface="Montserrat"/>
                <a:cs typeface="Montserrat"/>
                <a:sym typeface="Montserrat"/>
              </a:rPr>
              <a:t>STANDAR DALAM BENTUK PERARURAN PERUNDANGAN DAN SNI</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4C48B2"/>
        </a:solidFill>
        <a:effectLst/>
      </p:bgPr>
    </p:bg>
    <p:spTree>
      <p:nvGrpSpPr>
        <p:cNvPr id="1" name="Shape 281"/>
        <p:cNvGrpSpPr/>
        <p:nvPr/>
      </p:nvGrpSpPr>
      <p:grpSpPr>
        <a:xfrm>
          <a:off x="0" y="0"/>
          <a:ext cx="0" cy="0"/>
          <a:chOff x="0" y="0"/>
          <a:chExt cx="0" cy="0"/>
        </a:xfrm>
      </p:grpSpPr>
      <p:grpSp>
        <p:nvGrpSpPr>
          <p:cNvPr id="282" name="Google Shape;282;p16"/>
          <p:cNvGrpSpPr/>
          <p:nvPr/>
        </p:nvGrpSpPr>
        <p:grpSpPr>
          <a:xfrm rot="-486778">
            <a:off x="-1107909" y="1227935"/>
            <a:ext cx="20478299" cy="7604591"/>
            <a:chOff x="0" y="-47625"/>
            <a:chExt cx="5393461" cy="2002855"/>
          </a:xfrm>
        </p:grpSpPr>
        <p:sp>
          <p:nvSpPr>
            <p:cNvPr id="283" name="Google Shape;283;p16"/>
            <p:cNvSpPr/>
            <p:nvPr/>
          </p:nvSpPr>
          <p:spPr>
            <a:xfrm>
              <a:off x="0" y="0"/>
              <a:ext cx="5393461" cy="1955230"/>
            </a:xfrm>
            <a:custGeom>
              <a:avLst/>
              <a:gdLst/>
              <a:ahLst/>
              <a:cxnLst/>
              <a:rect l="l" t="t" r="r" b="b"/>
              <a:pathLst>
                <a:path w="5393461" h="1955230" extrusionOk="0">
                  <a:moveTo>
                    <a:pt x="0" y="0"/>
                  </a:moveTo>
                  <a:lnTo>
                    <a:pt x="5393461" y="0"/>
                  </a:lnTo>
                  <a:lnTo>
                    <a:pt x="5393461" y="1955230"/>
                  </a:lnTo>
                  <a:lnTo>
                    <a:pt x="0" y="1955230"/>
                  </a:lnTo>
                  <a:close/>
                </a:path>
              </a:pathLst>
            </a:custGeom>
            <a:solidFill>
              <a:srgbClr val="6B66C5">
                <a:alpha val="29803"/>
              </a:srgbClr>
            </a:solidFill>
            <a:ln>
              <a:noFill/>
            </a:ln>
          </p:spPr>
          <p:txBody>
            <a:bodyPr/>
            <a:lstStyle/>
            <a:p>
              <a:endParaRPr lang="en-ID"/>
            </a:p>
          </p:txBody>
        </p:sp>
        <p:sp>
          <p:nvSpPr>
            <p:cNvPr id="284" name="Google Shape;284;p16"/>
            <p:cNvSpPr txBox="1"/>
            <p:nvPr/>
          </p:nvSpPr>
          <p:spPr>
            <a:xfrm>
              <a:off x="0" y="-47625"/>
              <a:ext cx="812800" cy="860425"/>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pic>
        <p:nvPicPr>
          <p:cNvPr id="285" name="Google Shape;285;p16"/>
          <p:cNvPicPr preferRelativeResize="0"/>
          <p:nvPr/>
        </p:nvPicPr>
        <p:blipFill rotWithShape="1">
          <a:blip r:embed="rId3">
            <a:alphaModFix/>
          </a:blip>
          <a:srcRect/>
          <a:stretch/>
        </p:blipFill>
        <p:spPr>
          <a:xfrm rot="10800000" flipH="1">
            <a:off x="14454564" y="-2016529"/>
            <a:ext cx="5609472" cy="9323223"/>
          </a:xfrm>
          <a:prstGeom prst="rect">
            <a:avLst/>
          </a:prstGeom>
          <a:noFill/>
          <a:ln>
            <a:noFill/>
          </a:ln>
        </p:spPr>
      </p:pic>
      <p:pic>
        <p:nvPicPr>
          <p:cNvPr id="286" name="Google Shape;286;p16"/>
          <p:cNvPicPr preferRelativeResize="0"/>
          <p:nvPr/>
        </p:nvPicPr>
        <p:blipFill rotWithShape="1">
          <a:blip r:embed="rId3">
            <a:alphaModFix/>
          </a:blip>
          <a:srcRect/>
          <a:stretch/>
        </p:blipFill>
        <p:spPr>
          <a:xfrm rot="5400000">
            <a:off x="124965" y="5440360"/>
            <a:ext cx="4200545" cy="6981515"/>
          </a:xfrm>
          <a:prstGeom prst="rect">
            <a:avLst/>
          </a:prstGeom>
          <a:noFill/>
          <a:ln>
            <a:noFill/>
          </a:ln>
        </p:spPr>
      </p:pic>
      <p:pic>
        <p:nvPicPr>
          <p:cNvPr id="287" name="Google Shape;287;p16"/>
          <p:cNvPicPr preferRelativeResize="0"/>
          <p:nvPr/>
        </p:nvPicPr>
        <p:blipFill rotWithShape="1">
          <a:blip r:embed="rId4">
            <a:alphaModFix/>
          </a:blip>
          <a:srcRect/>
          <a:stretch/>
        </p:blipFill>
        <p:spPr>
          <a:xfrm>
            <a:off x="1888290" y="5610028"/>
            <a:ext cx="673897" cy="673897"/>
          </a:xfrm>
          <a:prstGeom prst="rect">
            <a:avLst/>
          </a:prstGeom>
          <a:noFill/>
          <a:ln>
            <a:noFill/>
          </a:ln>
        </p:spPr>
      </p:pic>
      <p:pic>
        <p:nvPicPr>
          <p:cNvPr id="288" name="Google Shape;288;p16"/>
          <p:cNvPicPr preferRelativeResize="0"/>
          <p:nvPr/>
        </p:nvPicPr>
        <p:blipFill rotWithShape="1">
          <a:blip r:embed="rId5">
            <a:alphaModFix/>
          </a:blip>
          <a:srcRect/>
          <a:stretch/>
        </p:blipFill>
        <p:spPr>
          <a:xfrm rot="-5400000">
            <a:off x="15773662" y="1990718"/>
            <a:ext cx="654365" cy="654365"/>
          </a:xfrm>
          <a:prstGeom prst="rect">
            <a:avLst/>
          </a:prstGeom>
          <a:noFill/>
          <a:ln>
            <a:noFill/>
          </a:ln>
        </p:spPr>
      </p:pic>
      <p:pic>
        <p:nvPicPr>
          <p:cNvPr id="289" name="Google Shape;289;p16"/>
          <p:cNvPicPr preferRelativeResize="0"/>
          <p:nvPr/>
        </p:nvPicPr>
        <p:blipFill rotWithShape="1">
          <a:blip r:embed="rId5">
            <a:alphaModFix/>
          </a:blip>
          <a:srcRect/>
          <a:stretch/>
        </p:blipFill>
        <p:spPr>
          <a:xfrm rot="-5400000">
            <a:off x="3758792" y="8603935"/>
            <a:ext cx="654365" cy="654365"/>
          </a:xfrm>
          <a:prstGeom prst="rect">
            <a:avLst/>
          </a:prstGeom>
          <a:noFill/>
          <a:ln>
            <a:noFill/>
          </a:ln>
        </p:spPr>
      </p:pic>
      <p:pic>
        <p:nvPicPr>
          <p:cNvPr id="290" name="Google Shape;290;p16"/>
          <p:cNvPicPr preferRelativeResize="0"/>
          <p:nvPr/>
        </p:nvPicPr>
        <p:blipFill rotWithShape="1">
          <a:blip r:embed="rId6">
            <a:alphaModFix/>
          </a:blip>
          <a:srcRect/>
          <a:stretch/>
        </p:blipFill>
        <p:spPr>
          <a:xfrm>
            <a:off x="12972679" y="5381401"/>
            <a:ext cx="5315321" cy="4670838"/>
          </a:xfrm>
          <a:prstGeom prst="rect">
            <a:avLst/>
          </a:prstGeom>
          <a:noFill/>
          <a:ln>
            <a:noFill/>
          </a:ln>
        </p:spPr>
      </p:pic>
      <p:sp>
        <p:nvSpPr>
          <p:cNvPr id="291" name="Google Shape;291;p16"/>
          <p:cNvSpPr txBox="1"/>
          <p:nvPr/>
        </p:nvSpPr>
        <p:spPr>
          <a:xfrm>
            <a:off x="1224113" y="143212"/>
            <a:ext cx="11215129" cy="1744708"/>
          </a:xfrm>
          <a:prstGeom prst="rect">
            <a:avLst/>
          </a:prstGeom>
          <a:noFill/>
          <a:ln>
            <a:noFill/>
          </a:ln>
        </p:spPr>
        <p:txBody>
          <a:bodyPr spcFirstLastPara="1" wrap="square" lIns="0" tIns="0" rIns="0" bIns="0" anchor="t" anchorCtr="0">
            <a:spAutoFit/>
          </a:bodyPr>
          <a:lstStyle/>
          <a:p>
            <a:pPr marL="0" marR="0" lvl="0" indent="0" algn="ctr" rtl="0">
              <a:lnSpc>
                <a:spcPct val="143460"/>
              </a:lnSpc>
              <a:spcBef>
                <a:spcPts val="0"/>
              </a:spcBef>
              <a:spcAft>
                <a:spcPts val="0"/>
              </a:spcAft>
              <a:buNone/>
            </a:pPr>
            <a:r>
              <a:rPr lang="en-US" sz="10000">
                <a:solidFill>
                  <a:srgbClr val="FFFFFF"/>
                </a:solidFill>
                <a:latin typeface="Bebas Neue"/>
                <a:ea typeface="Bebas Neue"/>
                <a:cs typeface="Bebas Neue"/>
                <a:sym typeface="Bebas Neue"/>
              </a:rPr>
              <a:t>Contoh METADATA</a:t>
            </a:r>
            <a:endParaRPr/>
          </a:p>
        </p:txBody>
      </p:sp>
      <p:pic>
        <p:nvPicPr>
          <p:cNvPr id="292" name="Google Shape;292;p16"/>
          <p:cNvPicPr preferRelativeResize="0"/>
          <p:nvPr/>
        </p:nvPicPr>
        <p:blipFill rotWithShape="1">
          <a:blip r:embed="rId7">
            <a:alphaModFix/>
          </a:blip>
          <a:srcRect/>
          <a:stretch/>
        </p:blipFill>
        <p:spPr>
          <a:xfrm>
            <a:off x="216097" y="140089"/>
            <a:ext cx="2016032" cy="1692564"/>
          </a:xfrm>
          <a:prstGeom prst="rect">
            <a:avLst/>
          </a:prstGeom>
          <a:noFill/>
          <a:ln>
            <a:noFill/>
          </a:ln>
        </p:spPr>
      </p:pic>
      <p:pic>
        <p:nvPicPr>
          <p:cNvPr id="293" name="Google Shape;293;p16" descr="Graphical user interface, text, application&#10;&#10;Description automatically generated"/>
          <p:cNvPicPr preferRelativeResize="0"/>
          <p:nvPr/>
        </p:nvPicPr>
        <p:blipFill rotWithShape="1">
          <a:blip r:embed="rId8">
            <a:alphaModFix/>
          </a:blip>
          <a:srcRect/>
          <a:stretch/>
        </p:blipFill>
        <p:spPr>
          <a:xfrm>
            <a:off x="594428" y="2207507"/>
            <a:ext cx="12969172" cy="737752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pic>
        <p:nvPicPr>
          <p:cNvPr id="298" name="Google Shape;298;p17"/>
          <p:cNvPicPr preferRelativeResize="0"/>
          <p:nvPr/>
        </p:nvPicPr>
        <p:blipFill rotWithShape="1">
          <a:blip r:embed="rId3">
            <a:alphaModFix/>
          </a:blip>
          <a:srcRect/>
          <a:stretch/>
        </p:blipFill>
        <p:spPr>
          <a:xfrm rot="-7492129">
            <a:off x="9448893" y="2386886"/>
            <a:ext cx="13108355" cy="6160927"/>
          </a:xfrm>
          <a:prstGeom prst="rect">
            <a:avLst/>
          </a:prstGeom>
          <a:noFill/>
          <a:ln>
            <a:noFill/>
          </a:ln>
        </p:spPr>
      </p:pic>
      <p:pic>
        <p:nvPicPr>
          <p:cNvPr id="299" name="Google Shape;299;p17"/>
          <p:cNvPicPr preferRelativeResize="0"/>
          <p:nvPr/>
        </p:nvPicPr>
        <p:blipFill rotWithShape="1">
          <a:blip r:embed="rId4">
            <a:alphaModFix/>
          </a:blip>
          <a:srcRect/>
          <a:stretch/>
        </p:blipFill>
        <p:spPr>
          <a:xfrm>
            <a:off x="14450937" y="-523393"/>
            <a:ext cx="3999955" cy="3533294"/>
          </a:xfrm>
          <a:prstGeom prst="rect">
            <a:avLst/>
          </a:prstGeom>
          <a:noFill/>
          <a:ln>
            <a:noFill/>
          </a:ln>
        </p:spPr>
      </p:pic>
      <p:sp>
        <p:nvSpPr>
          <p:cNvPr id="300" name="Google Shape;300;p17"/>
          <p:cNvSpPr txBox="1"/>
          <p:nvPr/>
        </p:nvSpPr>
        <p:spPr>
          <a:xfrm>
            <a:off x="1533030" y="1028700"/>
            <a:ext cx="10145749" cy="1192634"/>
          </a:xfrm>
          <a:prstGeom prst="rect">
            <a:avLst/>
          </a:prstGeom>
          <a:noFill/>
          <a:ln>
            <a:noFill/>
          </a:ln>
        </p:spPr>
        <p:txBody>
          <a:bodyPr spcFirstLastPara="1" wrap="square" lIns="0" tIns="0" rIns="0" bIns="0" anchor="t" anchorCtr="0">
            <a:spAutoFit/>
          </a:bodyPr>
          <a:lstStyle/>
          <a:p>
            <a:pPr marL="0" marR="0" lvl="0" indent="0" algn="l" rtl="0">
              <a:lnSpc>
                <a:spcPct val="90000"/>
              </a:lnSpc>
              <a:spcBef>
                <a:spcPts val="0"/>
              </a:spcBef>
              <a:spcAft>
                <a:spcPts val="0"/>
              </a:spcAft>
              <a:buNone/>
            </a:pPr>
            <a:r>
              <a:rPr lang="en-US" sz="9500">
                <a:solidFill>
                  <a:srgbClr val="6B66C5"/>
                </a:solidFill>
                <a:latin typeface="Bebas Neue"/>
                <a:ea typeface="Bebas Neue"/>
                <a:cs typeface="Bebas Neue"/>
                <a:sym typeface="Bebas Neue"/>
              </a:rPr>
              <a:t>PERLU DILAKUKAN</a:t>
            </a:r>
            <a:endParaRPr/>
          </a:p>
        </p:txBody>
      </p:sp>
      <p:sp>
        <p:nvSpPr>
          <p:cNvPr id="301" name="Google Shape;301;p17"/>
          <p:cNvSpPr txBox="1"/>
          <p:nvPr/>
        </p:nvSpPr>
        <p:spPr>
          <a:xfrm>
            <a:off x="1533030" y="2758086"/>
            <a:ext cx="7522579" cy="6683753"/>
          </a:xfrm>
          <a:prstGeom prst="rect">
            <a:avLst/>
          </a:prstGeom>
          <a:noFill/>
          <a:ln>
            <a:noFill/>
          </a:ln>
        </p:spPr>
        <p:txBody>
          <a:bodyPr spcFirstLastPara="1" wrap="square" lIns="0" tIns="0" rIns="0" bIns="0" anchor="t" anchorCtr="0">
            <a:spAutoFit/>
          </a:bodyPr>
          <a:lstStyle/>
          <a:p>
            <a:pPr marL="0" marR="0" lvl="0" indent="0" algn="l" rtl="0">
              <a:lnSpc>
                <a:spcPct val="175500"/>
              </a:lnSpc>
              <a:spcBef>
                <a:spcPts val="0"/>
              </a:spcBef>
              <a:spcAft>
                <a:spcPts val="0"/>
              </a:spcAft>
              <a:buNone/>
            </a:pPr>
            <a:r>
              <a:rPr lang="en-US" sz="2000" b="1">
                <a:solidFill>
                  <a:srgbClr val="6B66C5"/>
                </a:solidFill>
                <a:latin typeface="Montserrat"/>
                <a:ea typeface="Montserrat"/>
                <a:cs typeface="Montserrat"/>
                <a:sym typeface="Montserrat"/>
              </a:rPr>
              <a:t>1. Arsitektur Data;</a:t>
            </a:r>
            <a:endParaRPr/>
          </a:p>
          <a:p>
            <a:pPr marL="514350" marR="0" lvl="0" indent="-514350" algn="l" rtl="0">
              <a:lnSpc>
                <a:spcPct val="175500"/>
              </a:lnSpc>
              <a:spcBef>
                <a:spcPts val="0"/>
              </a:spcBef>
              <a:spcAft>
                <a:spcPts val="0"/>
              </a:spcAft>
              <a:buClr>
                <a:srgbClr val="6B66C5"/>
              </a:buClr>
              <a:buSzPts val="2000"/>
              <a:buFont typeface="Montserrat"/>
              <a:buAutoNum type="alphaLcPeriod"/>
            </a:pPr>
            <a:r>
              <a:rPr lang="en-US" sz="2000">
                <a:solidFill>
                  <a:srgbClr val="6B66C5"/>
                </a:solidFill>
                <a:latin typeface="Montserrat"/>
                <a:ea typeface="Montserrat"/>
                <a:cs typeface="Montserrat"/>
                <a:sym typeface="Montserrat"/>
              </a:rPr>
              <a:t>Arsitektur </a:t>
            </a:r>
            <a:endParaRPr/>
          </a:p>
          <a:p>
            <a:pPr marL="514350" marR="0" lvl="0" indent="-514350" algn="l" rtl="0">
              <a:lnSpc>
                <a:spcPct val="175500"/>
              </a:lnSpc>
              <a:spcBef>
                <a:spcPts val="0"/>
              </a:spcBef>
              <a:spcAft>
                <a:spcPts val="0"/>
              </a:spcAft>
              <a:buClr>
                <a:srgbClr val="6B66C5"/>
              </a:buClr>
              <a:buSzPts val="2000"/>
              <a:buFont typeface="Montserrat"/>
              <a:buAutoNum type="alphaLcPeriod"/>
            </a:pPr>
            <a:r>
              <a:rPr lang="en-US" sz="2000">
                <a:solidFill>
                  <a:srgbClr val="6B66C5"/>
                </a:solidFill>
                <a:latin typeface="Montserrat"/>
                <a:ea typeface="Montserrat"/>
                <a:cs typeface="Montserrat"/>
                <a:sym typeface="Montserrat"/>
              </a:rPr>
              <a:t>Spesifikasi Data (Standar Data)</a:t>
            </a:r>
            <a:endParaRPr/>
          </a:p>
          <a:p>
            <a:pPr marL="514350" marR="0" lvl="0" indent="-387350" algn="l" rtl="0">
              <a:lnSpc>
                <a:spcPct val="175500"/>
              </a:lnSpc>
              <a:spcBef>
                <a:spcPts val="0"/>
              </a:spcBef>
              <a:spcAft>
                <a:spcPts val="0"/>
              </a:spcAft>
              <a:buClr>
                <a:schemeClr val="dk1"/>
              </a:buClr>
              <a:buSzPts val="2000"/>
              <a:buFont typeface="Calibri"/>
              <a:buNone/>
            </a:pPr>
            <a:endParaRPr sz="2000">
              <a:solidFill>
                <a:srgbClr val="6B66C5"/>
              </a:solidFill>
              <a:latin typeface="Montserrat"/>
              <a:ea typeface="Montserrat"/>
              <a:cs typeface="Montserrat"/>
              <a:sym typeface="Montserrat"/>
            </a:endParaRPr>
          </a:p>
          <a:p>
            <a:pPr marL="0" marR="0" lvl="0" indent="0" algn="l" rtl="0">
              <a:lnSpc>
                <a:spcPct val="175500"/>
              </a:lnSpc>
              <a:spcBef>
                <a:spcPts val="0"/>
              </a:spcBef>
              <a:spcAft>
                <a:spcPts val="0"/>
              </a:spcAft>
              <a:buNone/>
            </a:pPr>
            <a:r>
              <a:rPr lang="en-US" sz="2000" b="1">
                <a:solidFill>
                  <a:srgbClr val="6B66C5"/>
                </a:solidFill>
                <a:latin typeface="Montserrat"/>
                <a:ea typeface="Montserrat"/>
                <a:cs typeface="Montserrat"/>
                <a:sym typeface="Montserrat"/>
              </a:rPr>
              <a:t>2. Data Induk dan Data Referensi</a:t>
            </a:r>
            <a:endParaRPr sz="2000" b="1">
              <a:solidFill>
                <a:srgbClr val="6B66C5"/>
              </a:solidFill>
              <a:latin typeface="Montserrat"/>
              <a:ea typeface="Montserrat"/>
              <a:cs typeface="Montserrat"/>
              <a:sym typeface="Montserrat"/>
            </a:endParaRPr>
          </a:p>
          <a:p>
            <a:pPr marL="0" marR="0" lvl="0" indent="0" algn="l" rtl="0">
              <a:lnSpc>
                <a:spcPct val="175500"/>
              </a:lnSpc>
              <a:spcBef>
                <a:spcPts val="0"/>
              </a:spcBef>
              <a:spcAft>
                <a:spcPts val="0"/>
              </a:spcAft>
              <a:buNone/>
            </a:pPr>
            <a:r>
              <a:rPr lang="en-US" sz="2000">
                <a:solidFill>
                  <a:srgbClr val="6B66C5"/>
                </a:solidFill>
                <a:latin typeface="Montserrat"/>
                <a:ea typeface="Montserrat"/>
                <a:cs typeface="Montserrat"/>
                <a:sym typeface="Montserrat"/>
              </a:rPr>
              <a:t>a. Master Data yang dapat digunakan berulang-ulang.</a:t>
            </a:r>
            <a:endParaRPr/>
          </a:p>
          <a:p>
            <a:pPr marL="0" marR="0" lvl="0" indent="0" algn="l" rtl="0">
              <a:lnSpc>
                <a:spcPct val="175500"/>
              </a:lnSpc>
              <a:spcBef>
                <a:spcPts val="0"/>
              </a:spcBef>
              <a:spcAft>
                <a:spcPts val="0"/>
              </a:spcAft>
              <a:buNone/>
            </a:pPr>
            <a:r>
              <a:rPr lang="en-US" sz="2000">
                <a:solidFill>
                  <a:srgbClr val="6B66C5"/>
                </a:solidFill>
                <a:latin typeface="Montserrat"/>
                <a:ea typeface="Montserrat"/>
                <a:cs typeface="Montserrat"/>
                <a:sym typeface="Montserrat"/>
              </a:rPr>
              <a:t>b. Master Data tidak berubah-ubah dalam waktu lama dan ada penetapan</a:t>
            </a:r>
            <a:endParaRPr sz="2000">
              <a:solidFill>
                <a:srgbClr val="6B66C5"/>
              </a:solidFill>
              <a:latin typeface="Montserrat"/>
              <a:ea typeface="Montserrat"/>
              <a:cs typeface="Montserrat"/>
              <a:sym typeface="Montserrat"/>
            </a:endParaRPr>
          </a:p>
          <a:p>
            <a:pPr marL="0" marR="0" lvl="0" indent="0" algn="l" rtl="0">
              <a:lnSpc>
                <a:spcPct val="175500"/>
              </a:lnSpc>
              <a:spcBef>
                <a:spcPts val="0"/>
              </a:spcBef>
              <a:spcAft>
                <a:spcPts val="0"/>
              </a:spcAft>
              <a:buNone/>
            </a:pPr>
            <a:r>
              <a:rPr lang="en-US" sz="2000">
                <a:solidFill>
                  <a:srgbClr val="6B66C5"/>
                </a:solidFill>
                <a:latin typeface="Montserrat"/>
                <a:ea typeface="Montserrat"/>
                <a:cs typeface="Montserrat"/>
                <a:sym typeface="Montserrat"/>
              </a:rPr>
              <a:t>c. Data Induk sebaiknya (misal: batas wilayah dan NIK) sesuai peraturan perundangan.</a:t>
            </a:r>
            <a:endParaRPr/>
          </a:p>
          <a:p>
            <a:pPr marL="0" marR="0" lvl="0" indent="0" algn="l" rtl="0">
              <a:lnSpc>
                <a:spcPct val="175500"/>
              </a:lnSpc>
              <a:spcBef>
                <a:spcPts val="0"/>
              </a:spcBef>
              <a:spcAft>
                <a:spcPts val="0"/>
              </a:spcAft>
              <a:buNone/>
            </a:pPr>
            <a:r>
              <a:rPr lang="en-US" sz="2000">
                <a:solidFill>
                  <a:srgbClr val="6B66C5"/>
                </a:solidFill>
                <a:latin typeface="Montserrat"/>
                <a:ea typeface="Montserrat"/>
                <a:cs typeface="Montserrat"/>
                <a:sym typeface="Montserrat"/>
              </a:rPr>
              <a:t>d. Data Referensi (misal klasifikasi pendidikan SD, SMP, SMA)</a:t>
            </a:r>
            <a:endParaRPr/>
          </a:p>
          <a:p>
            <a:pPr marL="0" marR="0" lvl="0" indent="0" algn="l" rtl="0">
              <a:lnSpc>
                <a:spcPct val="175500"/>
              </a:lnSpc>
              <a:spcBef>
                <a:spcPts val="0"/>
              </a:spcBef>
              <a:spcAft>
                <a:spcPts val="0"/>
              </a:spcAft>
              <a:buNone/>
            </a:pPr>
            <a:r>
              <a:rPr lang="en-US" sz="2000">
                <a:solidFill>
                  <a:srgbClr val="6B66C5"/>
                </a:solidFill>
                <a:latin typeface="Montserrat"/>
                <a:ea typeface="Montserrat"/>
                <a:cs typeface="Montserrat"/>
                <a:sym typeface="Montserrat"/>
              </a:rPr>
              <a:t>e. Kode Referensi contohnya adalah Kode Sekolah.</a:t>
            </a:r>
            <a:endParaRPr/>
          </a:p>
          <a:p>
            <a:pPr marL="0" marR="0" lvl="0" indent="0" algn="l" rtl="0">
              <a:lnSpc>
                <a:spcPct val="175500"/>
              </a:lnSpc>
              <a:spcBef>
                <a:spcPts val="0"/>
              </a:spcBef>
              <a:spcAft>
                <a:spcPts val="0"/>
              </a:spcAft>
              <a:buNone/>
            </a:pPr>
            <a:r>
              <a:rPr lang="en-US" sz="2000">
                <a:solidFill>
                  <a:srgbClr val="6B66C5"/>
                </a:solidFill>
                <a:latin typeface="Montserrat"/>
                <a:ea typeface="Montserrat"/>
                <a:cs typeface="Montserrat"/>
                <a:sym typeface="Montserrat"/>
              </a:rPr>
              <a:t>f. Harmonisasi Master Data dengan seluruh Pembina Data.</a:t>
            </a:r>
            <a:endParaRPr/>
          </a:p>
        </p:txBody>
      </p:sp>
      <p:sp>
        <p:nvSpPr>
          <p:cNvPr id="302" name="Google Shape;302;p17"/>
          <p:cNvSpPr txBox="1"/>
          <p:nvPr/>
        </p:nvSpPr>
        <p:spPr>
          <a:xfrm>
            <a:off x="9525000" y="2758086"/>
            <a:ext cx="7726222" cy="5786071"/>
          </a:xfrm>
          <a:prstGeom prst="rect">
            <a:avLst/>
          </a:prstGeom>
          <a:noFill/>
          <a:ln>
            <a:noFill/>
          </a:ln>
        </p:spPr>
        <p:txBody>
          <a:bodyPr spcFirstLastPara="1" wrap="square" lIns="0" tIns="0" rIns="0" bIns="0" anchor="t" anchorCtr="0">
            <a:spAutoFit/>
          </a:bodyPr>
          <a:lstStyle/>
          <a:p>
            <a:pPr marL="0" marR="0" lvl="0" indent="0" algn="l" rtl="0">
              <a:lnSpc>
                <a:spcPct val="175500"/>
              </a:lnSpc>
              <a:spcBef>
                <a:spcPts val="0"/>
              </a:spcBef>
              <a:spcAft>
                <a:spcPts val="0"/>
              </a:spcAft>
              <a:buNone/>
            </a:pPr>
            <a:r>
              <a:rPr lang="en-US" sz="2000" b="1">
                <a:solidFill>
                  <a:srgbClr val="6B66C5"/>
                </a:solidFill>
                <a:latin typeface="Montserrat"/>
                <a:ea typeface="Montserrat"/>
                <a:cs typeface="Montserrat"/>
                <a:sym typeface="Montserrat"/>
              </a:rPr>
              <a:t>3. Basis Data</a:t>
            </a:r>
            <a:endParaRPr/>
          </a:p>
          <a:p>
            <a:pPr marL="0" marR="0" lvl="0" indent="0" algn="l" rtl="0">
              <a:lnSpc>
                <a:spcPct val="175500"/>
              </a:lnSpc>
              <a:spcBef>
                <a:spcPts val="0"/>
              </a:spcBef>
              <a:spcAft>
                <a:spcPts val="0"/>
              </a:spcAft>
              <a:buNone/>
            </a:pPr>
            <a:r>
              <a:rPr lang="en-US" sz="2000">
                <a:solidFill>
                  <a:srgbClr val="6B66C5"/>
                </a:solidFill>
                <a:latin typeface="Montserrat"/>
                <a:ea typeface="Montserrat"/>
                <a:cs typeface="Montserrat"/>
                <a:sym typeface="Montserrat"/>
              </a:rPr>
              <a:t>a. Data Modelling dan Metadata</a:t>
            </a:r>
            <a:endParaRPr/>
          </a:p>
          <a:p>
            <a:pPr marL="0" marR="0" lvl="0" indent="0" algn="l" rtl="0">
              <a:lnSpc>
                <a:spcPct val="175500"/>
              </a:lnSpc>
              <a:spcBef>
                <a:spcPts val="0"/>
              </a:spcBef>
              <a:spcAft>
                <a:spcPts val="0"/>
              </a:spcAft>
              <a:buNone/>
            </a:pPr>
            <a:r>
              <a:rPr lang="en-US" sz="2000">
                <a:solidFill>
                  <a:srgbClr val="6B66C5"/>
                </a:solidFill>
                <a:latin typeface="Montserrat"/>
                <a:ea typeface="Montserrat"/>
                <a:cs typeface="Montserrat"/>
                <a:sym typeface="Montserrat"/>
              </a:rPr>
              <a:t>(PermenPPN 16/20: pasal 16 ayat 2A)</a:t>
            </a:r>
            <a:endParaRPr/>
          </a:p>
          <a:p>
            <a:pPr marL="0" marR="0" lvl="0" indent="0" algn="l" rtl="0">
              <a:lnSpc>
                <a:spcPct val="175500"/>
              </a:lnSpc>
              <a:spcBef>
                <a:spcPts val="0"/>
              </a:spcBef>
              <a:spcAft>
                <a:spcPts val="0"/>
              </a:spcAft>
              <a:buNone/>
            </a:pPr>
            <a:r>
              <a:rPr lang="en-US" sz="2000">
                <a:solidFill>
                  <a:srgbClr val="6B66C5"/>
                </a:solidFill>
                <a:latin typeface="Montserrat"/>
                <a:ea typeface="Montserrat"/>
                <a:cs typeface="Montserrat"/>
                <a:sym typeface="Montserrat"/>
              </a:rPr>
              <a:t>b. Data Storage ➔ DB Prod, Man, Pub</a:t>
            </a:r>
            <a:endParaRPr/>
          </a:p>
          <a:p>
            <a:pPr marL="0" marR="0" lvl="0" indent="0" algn="l" rtl="0">
              <a:lnSpc>
                <a:spcPct val="175500"/>
              </a:lnSpc>
              <a:spcBef>
                <a:spcPts val="0"/>
              </a:spcBef>
              <a:spcAft>
                <a:spcPts val="0"/>
              </a:spcAft>
              <a:buNone/>
            </a:pPr>
            <a:r>
              <a:rPr lang="en-US" sz="2000">
                <a:solidFill>
                  <a:srgbClr val="6B66C5"/>
                </a:solidFill>
                <a:latin typeface="Montserrat"/>
                <a:ea typeface="Montserrat"/>
                <a:cs typeface="Montserrat"/>
                <a:sym typeface="Montserrat"/>
              </a:rPr>
              <a:t>(PermenPPN 16/20: pasal 16 ayat 2B)</a:t>
            </a:r>
            <a:endParaRPr/>
          </a:p>
          <a:p>
            <a:pPr marL="0" marR="0" lvl="0" indent="0" algn="l" rtl="0">
              <a:lnSpc>
                <a:spcPct val="175500"/>
              </a:lnSpc>
              <a:spcBef>
                <a:spcPts val="0"/>
              </a:spcBef>
              <a:spcAft>
                <a:spcPts val="0"/>
              </a:spcAft>
              <a:buNone/>
            </a:pPr>
            <a:r>
              <a:rPr lang="en-US" sz="2000">
                <a:solidFill>
                  <a:srgbClr val="6B66C5"/>
                </a:solidFill>
                <a:latin typeface="Montserrat"/>
                <a:ea typeface="Montserrat"/>
                <a:cs typeface="Montserrat"/>
                <a:sym typeface="Montserrat"/>
              </a:rPr>
              <a:t>c. Data Security ➔ backup dan klasifikasi kemanan data (PermenPPN 16/20: pasal 16 ayat 2E)</a:t>
            </a:r>
            <a:endParaRPr/>
          </a:p>
          <a:p>
            <a:pPr marL="0" marR="0" lvl="0" indent="0" algn="l" rtl="0">
              <a:lnSpc>
                <a:spcPct val="175500"/>
              </a:lnSpc>
              <a:spcBef>
                <a:spcPts val="0"/>
              </a:spcBef>
              <a:spcAft>
                <a:spcPts val="0"/>
              </a:spcAft>
              <a:buNone/>
            </a:pPr>
            <a:r>
              <a:rPr lang="en-US" sz="2000">
                <a:solidFill>
                  <a:srgbClr val="6B66C5"/>
                </a:solidFill>
                <a:latin typeface="Montserrat"/>
                <a:ea typeface="Montserrat"/>
                <a:cs typeface="Montserrat"/>
                <a:sym typeface="Montserrat"/>
              </a:rPr>
              <a:t>d. Data Integration ➔ penyebarluasan melalui Portal SDI (PermenPPN 16/20: pasal 16 ayat 2D)</a:t>
            </a:r>
            <a:endParaRPr/>
          </a:p>
          <a:p>
            <a:pPr marL="0" marR="0" lvl="0" indent="0" algn="l" rtl="0">
              <a:lnSpc>
                <a:spcPct val="175500"/>
              </a:lnSpc>
              <a:spcBef>
                <a:spcPts val="0"/>
              </a:spcBef>
              <a:spcAft>
                <a:spcPts val="0"/>
              </a:spcAft>
              <a:buNone/>
            </a:pPr>
            <a:endParaRPr sz="2000">
              <a:solidFill>
                <a:srgbClr val="6B66C5"/>
              </a:solidFill>
              <a:latin typeface="Montserrat"/>
              <a:ea typeface="Montserrat"/>
              <a:cs typeface="Montserrat"/>
              <a:sym typeface="Montserrat"/>
            </a:endParaRPr>
          </a:p>
          <a:p>
            <a:pPr marL="0" marR="0" lvl="0" indent="0" algn="l" rtl="0">
              <a:lnSpc>
                <a:spcPct val="175500"/>
              </a:lnSpc>
              <a:spcBef>
                <a:spcPts val="0"/>
              </a:spcBef>
              <a:spcAft>
                <a:spcPts val="0"/>
              </a:spcAft>
              <a:buNone/>
            </a:pPr>
            <a:r>
              <a:rPr lang="en-US" sz="2000" b="1">
                <a:solidFill>
                  <a:srgbClr val="6B66C5"/>
                </a:solidFill>
                <a:latin typeface="Montserrat"/>
                <a:ea typeface="Montserrat"/>
                <a:cs typeface="Montserrat"/>
                <a:sym typeface="Montserrat"/>
              </a:rPr>
              <a:t>4. Kualitas Data</a:t>
            </a:r>
            <a:endParaRPr/>
          </a:p>
          <a:p>
            <a:pPr marL="0" marR="0" lvl="0" indent="0" algn="l" rtl="0">
              <a:lnSpc>
                <a:spcPct val="175500"/>
              </a:lnSpc>
              <a:spcBef>
                <a:spcPts val="0"/>
              </a:spcBef>
              <a:spcAft>
                <a:spcPts val="0"/>
              </a:spcAft>
              <a:buNone/>
            </a:pPr>
            <a:r>
              <a:rPr lang="en-US" sz="2000">
                <a:solidFill>
                  <a:srgbClr val="6B66C5"/>
                </a:solidFill>
                <a:latin typeface="Montserrat"/>
                <a:ea typeface="Montserrat"/>
                <a:cs typeface="Montserrat"/>
                <a:sym typeface="Montserrat"/>
              </a:rPr>
              <a:t>a. Melakukan Kontrol Kualitas dan Evaluasi Kualitas</a:t>
            </a:r>
            <a:endParaRPr sz="2000">
              <a:solidFill>
                <a:srgbClr val="6B66C5"/>
              </a:solidFill>
              <a:latin typeface="Montserrat"/>
              <a:ea typeface="Montserrat"/>
              <a:cs typeface="Montserrat"/>
              <a:sym typeface="Montserrat"/>
            </a:endParaRPr>
          </a:p>
          <a:p>
            <a:pPr marL="0" marR="0" lvl="0" indent="0" algn="l" rtl="0">
              <a:lnSpc>
                <a:spcPct val="175500"/>
              </a:lnSpc>
              <a:spcBef>
                <a:spcPts val="0"/>
              </a:spcBef>
              <a:spcAft>
                <a:spcPts val="0"/>
              </a:spcAft>
              <a:buNone/>
            </a:pPr>
            <a:r>
              <a:rPr lang="en-US" sz="2000">
                <a:solidFill>
                  <a:srgbClr val="6B66C5"/>
                </a:solidFill>
                <a:latin typeface="Montserrat"/>
                <a:ea typeface="Montserrat"/>
                <a:cs typeface="Montserrat"/>
                <a:sym typeface="Montserrat"/>
              </a:rPr>
              <a:t>b. Melakukan Penjaminan Kualitas</a:t>
            </a:r>
            <a:endParaRPr sz="2000">
              <a:solidFill>
                <a:srgbClr val="6B66C5"/>
              </a:solidFill>
              <a:latin typeface="Montserrat"/>
              <a:ea typeface="Montserrat"/>
              <a:cs typeface="Montserrat"/>
              <a:sym typeface="Montserrat"/>
            </a:endParaRPr>
          </a:p>
        </p:txBody>
      </p:sp>
      <p:pic>
        <p:nvPicPr>
          <p:cNvPr id="303" name="Google Shape;303;p17"/>
          <p:cNvPicPr preferRelativeResize="0"/>
          <p:nvPr/>
        </p:nvPicPr>
        <p:blipFill rotWithShape="1">
          <a:blip r:embed="rId5">
            <a:alphaModFix/>
          </a:blip>
          <a:srcRect/>
          <a:stretch/>
        </p:blipFill>
        <p:spPr>
          <a:xfrm rot="-5400000">
            <a:off x="16932117" y="5059480"/>
            <a:ext cx="654365" cy="654365"/>
          </a:xfrm>
          <a:prstGeom prst="rect">
            <a:avLst/>
          </a:prstGeom>
          <a:noFill/>
          <a:ln>
            <a:noFill/>
          </a:ln>
        </p:spPr>
      </p:pic>
      <p:pic>
        <p:nvPicPr>
          <p:cNvPr id="304" name="Google Shape;304;p17"/>
          <p:cNvPicPr preferRelativeResize="0"/>
          <p:nvPr/>
        </p:nvPicPr>
        <p:blipFill rotWithShape="1">
          <a:blip r:embed="rId6">
            <a:alphaModFix/>
          </a:blip>
          <a:srcRect/>
          <a:stretch/>
        </p:blipFill>
        <p:spPr>
          <a:xfrm>
            <a:off x="545303" y="5130401"/>
            <a:ext cx="673897" cy="673897"/>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4C48B2"/>
        </a:solidFill>
        <a:effectLst/>
      </p:bgPr>
    </p:bg>
    <p:spTree>
      <p:nvGrpSpPr>
        <p:cNvPr id="1" name="Shape 308"/>
        <p:cNvGrpSpPr/>
        <p:nvPr/>
      </p:nvGrpSpPr>
      <p:grpSpPr>
        <a:xfrm>
          <a:off x="0" y="0"/>
          <a:ext cx="0" cy="0"/>
          <a:chOff x="0" y="0"/>
          <a:chExt cx="0" cy="0"/>
        </a:xfrm>
      </p:grpSpPr>
      <p:pic>
        <p:nvPicPr>
          <p:cNvPr id="309" name="Google Shape;309;p18"/>
          <p:cNvPicPr preferRelativeResize="0"/>
          <p:nvPr/>
        </p:nvPicPr>
        <p:blipFill rotWithShape="1">
          <a:blip r:embed="rId3">
            <a:alphaModFix/>
          </a:blip>
          <a:srcRect/>
          <a:stretch/>
        </p:blipFill>
        <p:spPr>
          <a:xfrm rot="-5400000">
            <a:off x="12003806" y="-5063423"/>
            <a:ext cx="11484497" cy="11484497"/>
          </a:xfrm>
          <a:prstGeom prst="rect">
            <a:avLst/>
          </a:prstGeom>
          <a:noFill/>
          <a:ln>
            <a:noFill/>
          </a:ln>
        </p:spPr>
      </p:pic>
      <p:grpSp>
        <p:nvGrpSpPr>
          <p:cNvPr id="310" name="Google Shape;310;p18"/>
          <p:cNvGrpSpPr/>
          <p:nvPr/>
        </p:nvGrpSpPr>
        <p:grpSpPr>
          <a:xfrm rot="-486778">
            <a:off x="-1107909" y="1906760"/>
            <a:ext cx="20478299" cy="7604591"/>
            <a:chOff x="0" y="-47625"/>
            <a:chExt cx="5393461" cy="2002855"/>
          </a:xfrm>
        </p:grpSpPr>
        <p:sp>
          <p:nvSpPr>
            <p:cNvPr id="311" name="Google Shape;311;p18"/>
            <p:cNvSpPr/>
            <p:nvPr/>
          </p:nvSpPr>
          <p:spPr>
            <a:xfrm>
              <a:off x="0" y="0"/>
              <a:ext cx="5393461" cy="1955230"/>
            </a:xfrm>
            <a:custGeom>
              <a:avLst/>
              <a:gdLst/>
              <a:ahLst/>
              <a:cxnLst/>
              <a:rect l="l" t="t" r="r" b="b"/>
              <a:pathLst>
                <a:path w="5393461" h="1955230" extrusionOk="0">
                  <a:moveTo>
                    <a:pt x="0" y="0"/>
                  </a:moveTo>
                  <a:lnTo>
                    <a:pt x="5393461" y="0"/>
                  </a:lnTo>
                  <a:lnTo>
                    <a:pt x="5393461" y="1955230"/>
                  </a:lnTo>
                  <a:lnTo>
                    <a:pt x="0" y="1955230"/>
                  </a:lnTo>
                  <a:close/>
                </a:path>
              </a:pathLst>
            </a:custGeom>
            <a:solidFill>
              <a:srgbClr val="6B66C5">
                <a:alpha val="29803"/>
              </a:srgbClr>
            </a:solidFill>
            <a:ln>
              <a:noFill/>
            </a:ln>
          </p:spPr>
          <p:txBody>
            <a:bodyPr/>
            <a:lstStyle/>
            <a:p>
              <a:endParaRPr lang="en-ID"/>
            </a:p>
          </p:txBody>
        </p:sp>
        <p:sp>
          <p:nvSpPr>
            <p:cNvPr id="312" name="Google Shape;312;p18"/>
            <p:cNvSpPr txBox="1"/>
            <p:nvPr/>
          </p:nvSpPr>
          <p:spPr>
            <a:xfrm>
              <a:off x="0" y="-47625"/>
              <a:ext cx="812800" cy="860425"/>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pic>
        <p:nvPicPr>
          <p:cNvPr id="313" name="Google Shape;313;p18"/>
          <p:cNvPicPr preferRelativeResize="0"/>
          <p:nvPr/>
        </p:nvPicPr>
        <p:blipFill rotWithShape="1">
          <a:blip r:embed="rId4">
            <a:alphaModFix/>
          </a:blip>
          <a:srcRect/>
          <a:stretch/>
        </p:blipFill>
        <p:spPr>
          <a:xfrm flipH="1">
            <a:off x="12522745" y="1702597"/>
            <a:ext cx="6079583" cy="10619359"/>
          </a:xfrm>
          <a:prstGeom prst="rect">
            <a:avLst/>
          </a:prstGeom>
          <a:noFill/>
          <a:ln>
            <a:noFill/>
          </a:ln>
        </p:spPr>
      </p:pic>
      <p:pic>
        <p:nvPicPr>
          <p:cNvPr id="314" name="Google Shape;314;p18"/>
          <p:cNvPicPr preferRelativeResize="0"/>
          <p:nvPr/>
        </p:nvPicPr>
        <p:blipFill rotWithShape="1">
          <a:blip r:embed="rId5">
            <a:alphaModFix amt="40000"/>
          </a:blip>
          <a:srcRect t="28742"/>
          <a:stretch/>
        </p:blipFill>
        <p:spPr>
          <a:xfrm rot="294631">
            <a:off x="10775756" y="7365244"/>
            <a:ext cx="6776309" cy="4828580"/>
          </a:xfrm>
          <a:prstGeom prst="rect">
            <a:avLst/>
          </a:prstGeom>
          <a:noFill/>
          <a:ln>
            <a:noFill/>
          </a:ln>
        </p:spPr>
      </p:pic>
      <p:pic>
        <p:nvPicPr>
          <p:cNvPr id="315" name="Google Shape;315;p18"/>
          <p:cNvPicPr preferRelativeResize="0"/>
          <p:nvPr/>
        </p:nvPicPr>
        <p:blipFill rotWithShape="1">
          <a:blip r:embed="rId6">
            <a:alphaModFix/>
          </a:blip>
          <a:srcRect/>
          <a:stretch/>
        </p:blipFill>
        <p:spPr>
          <a:xfrm>
            <a:off x="11676623" y="2509839"/>
            <a:ext cx="5827362" cy="5913602"/>
          </a:xfrm>
          <a:prstGeom prst="rect">
            <a:avLst/>
          </a:prstGeom>
          <a:noFill/>
          <a:ln>
            <a:noFill/>
          </a:ln>
        </p:spPr>
      </p:pic>
      <p:pic>
        <p:nvPicPr>
          <p:cNvPr id="316" name="Google Shape;316;p18"/>
          <p:cNvPicPr preferRelativeResize="0"/>
          <p:nvPr/>
        </p:nvPicPr>
        <p:blipFill rotWithShape="1">
          <a:blip r:embed="rId7">
            <a:alphaModFix/>
          </a:blip>
          <a:srcRect/>
          <a:stretch/>
        </p:blipFill>
        <p:spPr>
          <a:xfrm>
            <a:off x="11676623" y="3174761"/>
            <a:ext cx="2261988" cy="1758695"/>
          </a:xfrm>
          <a:prstGeom prst="rect">
            <a:avLst/>
          </a:prstGeom>
          <a:noFill/>
          <a:ln>
            <a:noFill/>
          </a:ln>
        </p:spPr>
      </p:pic>
      <p:pic>
        <p:nvPicPr>
          <p:cNvPr id="317" name="Google Shape;317;p18"/>
          <p:cNvPicPr preferRelativeResize="0"/>
          <p:nvPr/>
        </p:nvPicPr>
        <p:blipFill rotWithShape="1">
          <a:blip r:embed="rId8">
            <a:alphaModFix/>
          </a:blip>
          <a:srcRect/>
          <a:stretch/>
        </p:blipFill>
        <p:spPr>
          <a:xfrm rot="-5400000">
            <a:off x="11349440" y="8603935"/>
            <a:ext cx="654365" cy="654365"/>
          </a:xfrm>
          <a:prstGeom prst="rect">
            <a:avLst/>
          </a:prstGeom>
          <a:noFill/>
          <a:ln>
            <a:noFill/>
          </a:ln>
        </p:spPr>
      </p:pic>
      <p:pic>
        <p:nvPicPr>
          <p:cNvPr id="318" name="Google Shape;318;p18"/>
          <p:cNvPicPr preferRelativeResize="0"/>
          <p:nvPr/>
        </p:nvPicPr>
        <p:blipFill rotWithShape="1">
          <a:blip r:embed="rId9">
            <a:alphaModFix/>
          </a:blip>
          <a:srcRect/>
          <a:stretch/>
        </p:blipFill>
        <p:spPr>
          <a:xfrm>
            <a:off x="15562536" y="1028700"/>
            <a:ext cx="673897" cy="673897"/>
          </a:xfrm>
          <a:prstGeom prst="rect">
            <a:avLst/>
          </a:prstGeom>
          <a:noFill/>
          <a:ln>
            <a:noFill/>
          </a:ln>
        </p:spPr>
      </p:pic>
      <p:sp>
        <p:nvSpPr>
          <p:cNvPr id="319" name="Google Shape;319;p18"/>
          <p:cNvSpPr txBox="1"/>
          <p:nvPr/>
        </p:nvSpPr>
        <p:spPr>
          <a:xfrm>
            <a:off x="1460082" y="1417386"/>
            <a:ext cx="10944927" cy="1192634"/>
          </a:xfrm>
          <a:prstGeom prst="rect">
            <a:avLst/>
          </a:prstGeom>
          <a:noFill/>
          <a:ln>
            <a:noFill/>
          </a:ln>
        </p:spPr>
        <p:txBody>
          <a:bodyPr spcFirstLastPara="1" wrap="square" lIns="0" tIns="0" rIns="0" bIns="0" anchor="t" anchorCtr="0">
            <a:spAutoFit/>
          </a:bodyPr>
          <a:lstStyle/>
          <a:p>
            <a:pPr marL="0" marR="0" lvl="0" indent="0" algn="l" rtl="0">
              <a:lnSpc>
                <a:spcPct val="90000"/>
              </a:lnSpc>
              <a:spcBef>
                <a:spcPts val="0"/>
              </a:spcBef>
              <a:spcAft>
                <a:spcPts val="0"/>
              </a:spcAft>
              <a:buNone/>
            </a:pPr>
            <a:r>
              <a:rPr lang="en-US" sz="9500">
                <a:solidFill>
                  <a:srgbClr val="FFB500"/>
                </a:solidFill>
                <a:latin typeface="Bebas Neue"/>
                <a:ea typeface="Bebas Neue"/>
                <a:cs typeface="Bebas Neue"/>
                <a:sym typeface="Bebas Neue"/>
              </a:rPr>
              <a:t>PERLU DILAKUKAN</a:t>
            </a:r>
            <a:endParaRPr/>
          </a:p>
        </p:txBody>
      </p:sp>
      <p:sp>
        <p:nvSpPr>
          <p:cNvPr id="320" name="Google Shape;320;p18"/>
          <p:cNvSpPr txBox="1"/>
          <p:nvPr/>
        </p:nvSpPr>
        <p:spPr>
          <a:xfrm>
            <a:off x="1482567" y="2862421"/>
            <a:ext cx="9098961" cy="7281993"/>
          </a:xfrm>
          <a:prstGeom prst="rect">
            <a:avLst/>
          </a:prstGeom>
          <a:noFill/>
          <a:ln>
            <a:noFill/>
          </a:ln>
        </p:spPr>
        <p:txBody>
          <a:bodyPr spcFirstLastPara="1" wrap="square" lIns="0" tIns="0" rIns="0" bIns="0" anchor="t" anchorCtr="0">
            <a:spAutoFit/>
          </a:bodyPr>
          <a:lstStyle/>
          <a:p>
            <a:pPr marL="0" marR="0" lvl="0" indent="0" algn="l" rtl="0">
              <a:lnSpc>
                <a:spcPct val="130000"/>
              </a:lnSpc>
              <a:spcBef>
                <a:spcPts val="0"/>
              </a:spcBef>
              <a:spcAft>
                <a:spcPts val="0"/>
              </a:spcAft>
              <a:buNone/>
            </a:pPr>
            <a:r>
              <a:rPr lang="en-US" sz="2800" dirty="0">
                <a:solidFill>
                  <a:srgbClr val="FFFFFF"/>
                </a:solidFill>
                <a:latin typeface="Montserrat"/>
                <a:ea typeface="Montserrat"/>
                <a:cs typeface="Montserrat"/>
                <a:sym typeface="Montserrat"/>
              </a:rPr>
              <a:t>1. </a:t>
            </a:r>
            <a:r>
              <a:rPr lang="en-US" sz="2800" dirty="0" err="1">
                <a:solidFill>
                  <a:srgbClr val="FFFFFF"/>
                </a:solidFill>
                <a:latin typeface="Montserrat"/>
                <a:ea typeface="Montserrat"/>
                <a:cs typeface="Montserrat"/>
                <a:sym typeface="Montserrat"/>
              </a:rPr>
              <a:t>sebagai</a:t>
            </a:r>
            <a:r>
              <a:rPr lang="en-US" sz="2800" dirty="0">
                <a:solidFill>
                  <a:srgbClr val="FFFFFF"/>
                </a:solidFill>
                <a:latin typeface="Montserrat"/>
                <a:ea typeface="Montserrat"/>
                <a:cs typeface="Montserrat"/>
                <a:sym typeface="Montserrat"/>
              </a:rPr>
              <a:t> Pembina Data Tingkat Daerah </a:t>
            </a:r>
            <a:r>
              <a:rPr lang="en-US" sz="2800" dirty="0" err="1">
                <a:solidFill>
                  <a:srgbClr val="FFFFFF"/>
                </a:solidFill>
                <a:latin typeface="Montserrat"/>
                <a:ea typeface="Montserrat"/>
                <a:cs typeface="Montserrat"/>
                <a:sym typeface="Montserrat"/>
              </a:rPr>
              <a:t>melakukan</a:t>
            </a:r>
            <a:r>
              <a:rPr lang="en-US" sz="2800" dirty="0">
                <a:solidFill>
                  <a:srgbClr val="FFFFFF"/>
                </a:solidFill>
                <a:latin typeface="Montserrat"/>
                <a:ea typeface="Montserrat"/>
                <a:cs typeface="Montserrat"/>
                <a:sym typeface="Montserrat"/>
              </a:rPr>
              <a:t> </a:t>
            </a:r>
            <a:r>
              <a:rPr lang="en-US" sz="2800" dirty="0" err="1">
                <a:solidFill>
                  <a:srgbClr val="FFFFFF"/>
                </a:solidFill>
                <a:latin typeface="Montserrat"/>
                <a:ea typeface="Montserrat"/>
                <a:cs typeface="Montserrat"/>
                <a:sym typeface="Montserrat"/>
              </a:rPr>
              <a:t>pembinaan</a:t>
            </a:r>
            <a:r>
              <a:rPr lang="en-US" sz="2800" dirty="0">
                <a:solidFill>
                  <a:srgbClr val="FFFFFF"/>
                </a:solidFill>
                <a:latin typeface="Montserrat"/>
                <a:ea typeface="Montserrat"/>
                <a:cs typeface="Montserrat"/>
                <a:sym typeface="Montserrat"/>
              </a:rPr>
              <a:t> </a:t>
            </a:r>
            <a:r>
              <a:rPr lang="en-US" sz="2800" dirty="0" err="1">
                <a:solidFill>
                  <a:srgbClr val="FFFFFF"/>
                </a:solidFill>
                <a:latin typeface="Montserrat"/>
                <a:ea typeface="Montserrat"/>
                <a:cs typeface="Montserrat"/>
                <a:sym typeface="Montserrat"/>
              </a:rPr>
              <a:t>terhadap</a:t>
            </a:r>
            <a:r>
              <a:rPr lang="en-US" sz="2800" dirty="0">
                <a:solidFill>
                  <a:srgbClr val="FFFFFF"/>
                </a:solidFill>
                <a:latin typeface="Montserrat"/>
                <a:ea typeface="Montserrat"/>
                <a:cs typeface="Montserrat"/>
                <a:sym typeface="Montserrat"/>
              </a:rPr>
              <a:t> </a:t>
            </a:r>
            <a:r>
              <a:rPr lang="en-US" sz="2800" dirty="0" err="1">
                <a:solidFill>
                  <a:srgbClr val="FFFFFF"/>
                </a:solidFill>
                <a:latin typeface="Montserrat"/>
                <a:ea typeface="Montserrat"/>
                <a:cs typeface="Montserrat"/>
                <a:sym typeface="Montserrat"/>
              </a:rPr>
              <a:t>Penyelenggaraan</a:t>
            </a:r>
            <a:r>
              <a:rPr lang="en-US" sz="2800" dirty="0">
                <a:solidFill>
                  <a:srgbClr val="FFFFFF"/>
                </a:solidFill>
                <a:latin typeface="Montserrat"/>
                <a:ea typeface="Montserrat"/>
                <a:cs typeface="Montserrat"/>
                <a:sym typeface="Montserrat"/>
              </a:rPr>
              <a:t> </a:t>
            </a:r>
            <a:r>
              <a:rPr lang="en-US" sz="2800" dirty="0" err="1">
                <a:solidFill>
                  <a:srgbClr val="FFFFFF"/>
                </a:solidFill>
                <a:latin typeface="Montserrat"/>
                <a:ea typeface="Montserrat"/>
                <a:cs typeface="Montserrat"/>
                <a:sym typeface="Montserrat"/>
              </a:rPr>
              <a:t>Informasi</a:t>
            </a:r>
            <a:r>
              <a:rPr lang="en-US" sz="2800" dirty="0">
                <a:solidFill>
                  <a:srgbClr val="FFFFFF"/>
                </a:solidFill>
                <a:latin typeface="Montserrat"/>
                <a:ea typeface="Montserrat"/>
                <a:cs typeface="Montserrat"/>
                <a:sym typeface="Montserrat"/>
              </a:rPr>
              <a:t>.</a:t>
            </a:r>
            <a:endParaRPr sz="1200" dirty="0"/>
          </a:p>
          <a:p>
            <a:pPr marL="0" marR="0" lvl="0" indent="0" algn="l" rtl="0">
              <a:lnSpc>
                <a:spcPct val="130000"/>
              </a:lnSpc>
              <a:spcBef>
                <a:spcPts val="0"/>
              </a:spcBef>
              <a:spcAft>
                <a:spcPts val="0"/>
              </a:spcAft>
              <a:buNone/>
            </a:pPr>
            <a:endParaRPr sz="2800" dirty="0">
              <a:solidFill>
                <a:srgbClr val="FFFFFF"/>
              </a:solidFill>
              <a:latin typeface="Montserrat"/>
              <a:ea typeface="Montserrat"/>
              <a:cs typeface="Montserrat"/>
              <a:sym typeface="Montserrat"/>
            </a:endParaRPr>
          </a:p>
          <a:p>
            <a:pPr marL="0" marR="0" lvl="0" indent="0" algn="l" rtl="0">
              <a:lnSpc>
                <a:spcPct val="130000"/>
              </a:lnSpc>
              <a:spcBef>
                <a:spcPts val="0"/>
              </a:spcBef>
              <a:spcAft>
                <a:spcPts val="0"/>
              </a:spcAft>
              <a:buNone/>
            </a:pPr>
            <a:r>
              <a:rPr lang="en-US" sz="2800" dirty="0">
                <a:solidFill>
                  <a:srgbClr val="FFFFFF"/>
                </a:solidFill>
                <a:latin typeface="Montserrat"/>
                <a:ea typeface="Montserrat"/>
                <a:cs typeface="Montserrat"/>
                <a:sym typeface="Montserrat"/>
              </a:rPr>
              <a:t>2. </a:t>
            </a:r>
            <a:r>
              <a:rPr lang="en-US" sz="2800" dirty="0" err="1">
                <a:solidFill>
                  <a:srgbClr val="FFFFFF"/>
                </a:solidFill>
                <a:latin typeface="Montserrat"/>
                <a:ea typeface="Montserrat"/>
                <a:cs typeface="Montserrat"/>
                <a:sym typeface="Montserrat"/>
              </a:rPr>
              <a:t>Secara</a:t>
            </a:r>
            <a:r>
              <a:rPr lang="en-US" sz="2800" dirty="0">
                <a:solidFill>
                  <a:srgbClr val="FFFFFF"/>
                </a:solidFill>
                <a:latin typeface="Montserrat"/>
                <a:ea typeface="Montserrat"/>
                <a:cs typeface="Montserrat"/>
                <a:sym typeface="Montserrat"/>
              </a:rPr>
              <a:t> </a:t>
            </a:r>
            <a:r>
              <a:rPr lang="en-US" sz="2800" dirty="0" err="1">
                <a:solidFill>
                  <a:srgbClr val="FFFFFF"/>
                </a:solidFill>
                <a:latin typeface="Montserrat"/>
                <a:ea typeface="Montserrat"/>
                <a:cs typeface="Montserrat"/>
                <a:sym typeface="Montserrat"/>
              </a:rPr>
              <a:t>umum</a:t>
            </a:r>
            <a:r>
              <a:rPr lang="en-US" sz="2800" dirty="0">
                <a:solidFill>
                  <a:srgbClr val="FFFFFF"/>
                </a:solidFill>
                <a:latin typeface="Montserrat"/>
                <a:ea typeface="Montserrat"/>
                <a:cs typeface="Montserrat"/>
                <a:sym typeface="Montserrat"/>
              </a:rPr>
              <a:t> </a:t>
            </a:r>
            <a:r>
              <a:rPr lang="en-US" sz="2800" dirty="0" err="1">
                <a:solidFill>
                  <a:srgbClr val="FFFFFF"/>
                </a:solidFill>
                <a:latin typeface="Montserrat"/>
                <a:ea typeface="Montserrat"/>
                <a:cs typeface="Montserrat"/>
                <a:sym typeface="Montserrat"/>
              </a:rPr>
              <a:t>Standar</a:t>
            </a:r>
            <a:r>
              <a:rPr lang="en-US" sz="2800" dirty="0">
                <a:solidFill>
                  <a:srgbClr val="FFFFFF"/>
                </a:solidFill>
                <a:latin typeface="Montserrat"/>
                <a:ea typeface="Montserrat"/>
                <a:cs typeface="Montserrat"/>
                <a:sym typeface="Montserrat"/>
              </a:rPr>
              <a:t> Data dan Metadata </a:t>
            </a:r>
            <a:r>
              <a:rPr lang="en-US" sz="2800" dirty="0" err="1">
                <a:solidFill>
                  <a:srgbClr val="FFFFFF"/>
                </a:solidFill>
                <a:latin typeface="Montserrat"/>
                <a:ea typeface="Montserrat"/>
                <a:cs typeface="Montserrat"/>
                <a:sym typeface="Montserrat"/>
              </a:rPr>
              <a:t>dilaksanakan</a:t>
            </a:r>
            <a:r>
              <a:rPr lang="en-US" sz="2800" dirty="0">
                <a:solidFill>
                  <a:srgbClr val="FFFFFF"/>
                </a:solidFill>
                <a:latin typeface="Montserrat"/>
                <a:ea typeface="Montserrat"/>
                <a:cs typeface="Montserrat"/>
                <a:sym typeface="Montserrat"/>
              </a:rPr>
              <a:t> oleh </a:t>
            </a:r>
            <a:r>
              <a:rPr lang="en-US" sz="2800" dirty="0" err="1">
                <a:solidFill>
                  <a:srgbClr val="FFFFFF"/>
                </a:solidFill>
                <a:latin typeface="Montserrat"/>
                <a:ea typeface="Montserrat"/>
                <a:cs typeface="Montserrat"/>
                <a:sym typeface="Montserrat"/>
              </a:rPr>
              <a:t>Standardisasi</a:t>
            </a:r>
            <a:r>
              <a:rPr lang="en-US" sz="2800" dirty="0">
                <a:solidFill>
                  <a:srgbClr val="FFFFFF"/>
                </a:solidFill>
                <a:latin typeface="Montserrat"/>
                <a:ea typeface="Montserrat"/>
                <a:cs typeface="Montserrat"/>
                <a:sym typeface="Montserrat"/>
              </a:rPr>
              <a:t> dan </a:t>
            </a:r>
            <a:r>
              <a:rPr lang="en-US" sz="2800" dirty="0" err="1">
                <a:solidFill>
                  <a:srgbClr val="FFFFFF"/>
                </a:solidFill>
                <a:latin typeface="Montserrat"/>
                <a:ea typeface="Montserrat"/>
                <a:cs typeface="Montserrat"/>
                <a:sym typeface="Montserrat"/>
              </a:rPr>
              <a:t>Kelembagaan</a:t>
            </a:r>
            <a:r>
              <a:rPr lang="en-US" sz="2800" dirty="0">
                <a:solidFill>
                  <a:srgbClr val="FFFFFF"/>
                </a:solidFill>
                <a:latin typeface="Montserrat"/>
                <a:ea typeface="Montserrat"/>
                <a:cs typeface="Montserrat"/>
                <a:sym typeface="Montserrat"/>
              </a:rPr>
              <a:t> </a:t>
            </a:r>
            <a:r>
              <a:rPr lang="en-US" sz="2800" dirty="0" err="1">
                <a:solidFill>
                  <a:srgbClr val="FFFFFF"/>
                </a:solidFill>
                <a:latin typeface="Montserrat"/>
                <a:ea typeface="Montserrat"/>
                <a:cs typeface="Montserrat"/>
                <a:sym typeface="Montserrat"/>
              </a:rPr>
              <a:t>Informasi</a:t>
            </a:r>
            <a:r>
              <a:rPr lang="en-US" sz="2800" dirty="0">
                <a:solidFill>
                  <a:srgbClr val="FFFFFF"/>
                </a:solidFill>
                <a:latin typeface="Montserrat"/>
                <a:ea typeface="Montserrat"/>
                <a:cs typeface="Montserrat"/>
                <a:sym typeface="Montserrat"/>
              </a:rPr>
              <a:t>.</a:t>
            </a:r>
            <a:endParaRPr sz="1200" dirty="0"/>
          </a:p>
          <a:p>
            <a:pPr marL="0" marR="0" lvl="0" indent="0" algn="l" rtl="0">
              <a:lnSpc>
                <a:spcPct val="130000"/>
              </a:lnSpc>
              <a:spcBef>
                <a:spcPts val="0"/>
              </a:spcBef>
              <a:spcAft>
                <a:spcPts val="0"/>
              </a:spcAft>
              <a:buNone/>
            </a:pPr>
            <a:endParaRPr sz="2800" dirty="0">
              <a:solidFill>
                <a:srgbClr val="FFFFFF"/>
              </a:solidFill>
              <a:latin typeface="Montserrat"/>
              <a:ea typeface="Montserrat"/>
              <a:cs typeface="Montserrat"/>
              <a:sym typeface="Montserrat"/>
            </a:endParaRPr>
          </a:p>
          <a:p>
            <a:pPr marL="0" marR="0" lvl="0" indent="0" algn="l" rtl="0">
              <a:lnSpc>
                <a:spcPct val="130000"/>
              </a:lnSpc>
              <a:spcBef>
                <a:spcPts val="0"/>
              </a:spcBef>
              <a:spcAft>
                <a:spcPts val="0"/>
              </a:spcAft>
              <a:buNone/>
            </a:pPr>
            <a:r>
              <a:rPr lang="en-US" sz="2800" dirty="0">
                <a:solidFill>
                  <a:srgbClr val="FFFFFF"/>
                </a:solidFill>
                <a:latin typeface="Montserrat"/>
                <a:ea typeface="Montserrat"/>
                <a:cs typeface="Montserrat"/>
                <a:sym typeface="Montserrat"/>
              </a:rPr>
              <a:t>3. </a:t>
            </a:r>
            <a:r>
              <a:rPr lang="en-US" sz="2800" dirty="0" err="1">
                <a:solidFill>
                  <a:srgbClr val="FFFFFF"/>
                </a:solidFill>
                <a:latin typeface="Montserrat"/>
                <a:ea typeface="Montserrat"/>
                <a:cs typeface="Montserrat"/>
                <a:sym typeface="Montserrat"/>
              </a:rPr>
              <a:t>Pembinaan</a:t>
            </a:r>
            <a:r>
              <a:rPr lang="en-US" sz="2800" dirty="0">
                <a:solidFill>
                  <a:srgbClr val="FFFFFF"/>
                </a:solidFill>
                <a:latin typeface="Montserrat"/>
                <a:ea typeface="Montserrat"/>
                <a:cs typeface="Montserrat"/>
                <a:sym typeface="Montserrat"/>
              </a:rPr>
              <a:t> </a:t>
            </a:r>
            <a:r>
              <a:rPr lang="en-US" sz="2800" dirty="0" err="1">
                <a:solidFill>
                  <a:srgbClr val="FFFFFF"/>
                </a:solidFill>
                <a:latin typeface="Montserrat"/>
                <a:ea typeface="Montserrat"/>
                <a:cs typeface="Montserrat"/>
                <a:sym typeface="Montserrat"/>
              </a:rPr>
              <a:t>Produsen</a:t>
            </a:r>
            <a:r>
              <a:rPr lang="en-US" sz="2800" dirty="0">
                <a:solidFill>
                  <a:srgbClr val="FFFFFF"/>
                </a:solidFill>
                <a:latin typeface="Montserrat"/>
                <a:ea typeface="Montserrat"/>
                <a:cs typeface="Montserrat"/>
                <a:sym typeface="Montserrat"/>
              </a:rPr>
              <a:t> Data </a:t>
            </a:r>
            <a:r>
              <a:rPr lang="en-US" sz="2800" dirty="0" err="1">
                <a:solidFill>
                  <a:srgbClr val="FFFFFF"/>
                </a:solidFill>
                <a:latin typeface="Montserrat"/>
                <a:ea typeface="Montserrat"/>
                <a:cs typeface="Montserrat"/>
                <a:sym typeface="Montserrat"/>
              </a:rPr>
              <a:t>dilaksanakan</a:t>
            </a:r>
            <a:r>
              <a:rPr lang="en-US" sz="2800" dirty="0">
                <a:solidFill>
                  <a:srgbClr val="FFFFFF"/>
                </a:solidFill>
                <a:latin typeface="Montserrat"/>
                <a:ea typeface="Montserrat"/>
                <a:cs typeface="Montserrat"/>
                <a:sym typeface="Montserrat"/>
              </a:rPr>
              <a:t> oleh Pusat </a:t>
            </a:r>
            <a:r>
              <a:rPr lang="en-US" sz="2800" dirty="0" err="1">
                <a:solidFill>
                  <a:srgbClr val="FFFFFF"/>
                </a:solidFill>
                <a:latin typeface="Montserrat"/>
                <a:ea typeface="Montserrat"/>
                <a:cs typeface="Montserrat"/>
                <a:sym typeface="Montserrat"/>
              </a:rPr>
              <a:t>Pemetaan</a:t>
            </a:r>
            <a:r>
              <a:rPr lang="en-US" sz="2800" dirty="0">
                <a:solidFill>
                  <a:srgbClr val="FFFFFF"/>
                </a:solidFill>
                <a:latin typeface="Montserrat"/>
                <a:ea typeface="Montserrat"/>
                <a:cs typeface="Montserrat"/>
                <a:sym typeface="Montserrat"/>
              </a:rPr>
              <a:t> dan Integrasi </a:t>
            </a:r>
            <a:r>
              <a:rPr lang="en-US" sz="2800" dirty="0" err="1">
                <a:solidFill>
                  <a:srgbClr val="FFFFFF"/>
                </a:solidFill>
                <a:latin typeface="Montserrat"/>
                <a:ea typeface="Montserrat"/>
                <a:cs typeface="Montserrat"/>
                <a:sym typeface="Montserrat"/>
              </a:rPr>
              <a:t>Tematik</a:t>
            </a:r>
            <a:endParaRPr sz="2800" dirty="0">
              <a:solidFill>
                <a:srgbClr val="FFFFFF"/>
              </a:solidFill>
              <a:latin typeface="Montserrat"/>
              <a:ea typeface="Montserrat"/>
              <a:cs typeface="Montserrat"/>
              <a:sym typeface="Montserrat"/>
            </a:endParaRPr>
          </a:p>
          <a:p>
            <a:pPr marL="0" marR="0" lvl="0" indent="0" algn="l" rtl="0">
              <a:lnSpc>
                <a:spcPct val="130000"/>
              </a:lnSpc>
              <a:spcBef>
                <a:spcPts val="0"/>
              </a:spcBef>
              <a:spcAft>
                <a:spcPts val="0"/>
              </a:spcAft>
              <a:buNone/>
            </a:pPr>
            <a:endParaRPr sz="2800" dirty="0">
              <a:solidFill>
                <a:srgbClr val="FFFFFF"/>
              </a:solidFill>
              <a:latin typeface="Montserrat"/>
              <a:ea typeface="Montserrat"/>
              <a:cs typeface="Montserrat"/>
              <a:sym typeface="Montserrat"/>
            </a:endParaRPr>
          </a:p>
          <a:p>
            <a:pPr marL="0" marR="0" lvl="0" indent="0" algn="l" rtl="0">
              <a:lnSpc>
                <a:spcPct val="130000"/>
              </a:lnSpc>
              <a:spcBef>
                <a:spcPts val="0"/>
              </a:spcBef>
              <a:spcAft>
                <a:spcPts val="0"/>
              </a:spcAft>
              <a:buNone/>
            </a:pPr>
            <a:r>
              <a:rPr lang="en-US" sz="2800" dirty="0">
                <a:solidFill>
                  <a:srgbClr val="FFFFFF"/>
                </a:solidFill>
                <a:latin typeface="Montserrat"/>
                <a:ea typeface="Montserrat"/>
                <a:cs typeface="Montserrat"/>
                <a:sym typeface="Montserrat"/>
              </a:rPr>
              <a:t>4. </a:t>
            </a:r>
            <a:r>
              <a:rPr lang="en-US" sz="2800" dirty="0" err="1">
                <a:solidFill>
                  <a:srgbClr val="FFFFFF"/>
                </a:solidFill>
                <a:latin typeface="Montserrat"/>
                <a:ea typeface="Montserrat"/>
                <a:cs typeface="Montserrat"/>
                <a:sym typeface="Montserrat"/>
              </a:rPr>
              <a:t>Pembinaan</a:t>
            </a:r>
            <a:r>
              <a:rPr lang="en-US" sz="2800" dirty="0">
                <a:solidFill>
                  <a:srgbClr val="FFFFFF"/>
                </a:solidFill>
                <a:latin typeface="Montserrat"/>
                <a:ea typeface="Montserrat"/>
                <a:cs typeface="Montserrat"/>
                <a:sym typeface="Montserrat"/>
              </a:rPr>
              <a:t> </a:t>
            </a:r>
            <a:r>
              <a:rPr lang="en-US" sz="2800" dirty="0" err="1">
                <a:solidFill>
                  <a:srgbClr val="FFFFFF"/>
                </a:solidFill>
                <a:latin typeface="Montserrat"/>
                <a:ea typeface="Montserrat"/>
                <a:cs typeface="Montserrat"/>
                <a:sym typeface="Montserrat"/>
              </a:rPr>
              <a:t>Walidata</a:t>
            </a:r>
            <a:r>
              <a:rPr lang="en-US" sz="2800" dirty="0">
                <a:solidFill>
                  <a:srgbClr val="FFFFFF"/>
                </a:solidFill>
                <a:latin typeface="Montserrat"/>
                <a:ea typeface="Montserrat"/>
                <a:cs typeface="Montserrat"/>
                <a:sym typeface="Montserrat"/>
              </a:rPr>
              <a:t> </a:t>
            </a:r>
            <a:r>
              <a:rPr lang="en-US" sz="2800" dirty="0" err="1">
                <a:solidFill>
                  <a:srgbClr val="FFFFFF"/>
                </a:solidFill>
                <a:latin typeface="Montserrat"/>
                <a:ea typeface="Montserrat"/>
                <a:cs typeface="Montserrat"/>
                <a:sym typeface="Montserrat"/>
              </a:rPr>
              <a:t>dilaksanakan</a:t>
            </a:r>
            <a:r>
              <a:rPr lang="en-US" sz="2800" dirty="0">
                <a:solidFill>
                  <a:srgbClr val="FFFFFF"/>
                </a:solidFill>
                <a:latin typeface="Montserrat"/>
                <a:ea typeface="Montserrat"/>
                <a:cs typeface="Montserrat"/>
                <a:sym typeface="Montserrat"/>
              </a:rPr>
              <a:t> oleh Pusat </a:t>
            </a:r>
            <a:r>
              <a:rPr lang="en-US" sz="2800" dirty="0" err="1">
                <a:solidFill>
                  <a:srgbClr val="FFFFFF"/>
                </a:solidFill>
                <a:latin typeface="Montserrat"/>
                <a:ea typeface="Montserrat"/>
                <a:cs typeface="Montserrat"/>
                <a:sym typeface="Montserrat"/>
              </a:rPr>
              <a:t>Pengelolaan</a:t>
            </a:r>
            <a:r>
              <a:rPr lang="en-US" sz="2800" dirty="0">
                <a:solidFill>
                  <a:srgbClr val="FFFFFF"/>
                </a:solidFill>
                <a:latin typeface="Montserrat"/>
                <a:ea typeface="Montserrat"/>
                <a:cs typeface="Montserrat"/>
                <a:sym typeface="Montserrat"/>
              </a:rPr>
              <a:t> dan </a:t>
            </a:r>
            <a:r>
              <a:rPr lang="en-US" sz="2800" dirty="0" err="1">
                <a:solidFill>
                  <a:srgbClr val="FFFFFF"/>
                </a:solidFill>
                <a:latin typeface="Montserrat"/>
                <a:ea typeface="Montserrat"/>
                <a:cs typeface="Montserrat"/>
                <a:sym typeface="Montserrat"/>
              </a:rPr>
              <a:t>Penyebarluasan</a:t>
            </a:r>
            <a:r>
              <a:rPr lang="en-US" sz="2800" dirty="0">
                <a:solidFill>
                  <a:srgbClr val="FFFFFF"/>
                </a:solidFill>
                <a:latin typeface="Montserrat"/>
                <a:ea typeface="Montserrat"/>
                <a:cs typeface="Montserrat"/>
                <a:sym typeface="Montserrat"/>
              </a:rPr>
              <a:t> </a:t>
            </a:r>
            <a:r>
              <a:rPr lang="en-US" sz="2800" dirty="0" err="1">
                <a:solidFill>
                  <a:srgbClr val="FFFFFF"/>
                </a:solidFill>
                <a:latin typeface="Montserrat"/>
                <a:ea typeface="Montserrat"/>
                <a:cs typeface="Montserrat"/>
                <a:sym typeface="Montserrat"/>
              </a:rPr>
              <a:t>Informasi</a:t>
            </a:r>
            <a:r>
              <a:rPr lang="en-US" sz="2800" dirty="0">
                <a:solidFill>
                  <a:srgbClr val="FFFFFF"/>
                </a:solidFill>
                <a:latin typeface="Montserrat"/>
                <a:ea typeface="Montserrat"/>
                <a:cs typeface="Montserrat"/>
                <a:sym typeface="Montserrat"/>
              </a:rPr>
              <a:t>.</a:t>
            </a:r>
            <a:endParaRPr sz="1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4C48B2"/>
        </a:solidFill>
        <a:effectLst/>
      </p:bgPr>
    </p:bg>
    <p:spTree>
      <p:nvGrpSpPr>
        <p:cNvPr id="1" name="Shape 348"/>
        <p:cNvGrpSpPr/>
        <p:nvPr/>
      </p:nvGrpSpPr>
      <p:grpSpPr>
        <a:xfrm>
          <a:off x="0" y="0"/>
          <a:ext cx="0" cy="0"/>
          <a:chOff x="0" y="0"/>
          <a:chExt cx="0" cy="0"/>
        </a:xfrm>
      </p:grpSpPr>
      <p:grpSp>
        <p:nvGrpSpPr>
          <p:cNvPr id="349" name="Google Shape;349;p20"/>
          <p:cNvGrpSpPr/>
          <p:nvPr/>
        </p:nvGrpSpPr>
        <p:grpSpPr>
          <a:xfrm rot="-486778">
            <a:off x="-1107909" y="1251697"/>
            <a:ext cx="20478299" cy="7604591"/>
            <a:chOff x="0" y="-47625"/>
            <a:chExt cx="5393461" cy="2002855"/>
          </a:xfrm>
        </p:grpSpPr>
        <p:sp>
          <p:nvSpPr>
            <p:cNvPr id="350" name="Google Shape;350;p20"/>
            <p:cNvSpPr/>
            <p:nvPr/>
          </p:nvSpPr>
          <p:spPr>
            <a:xfrm>
              <a:off x="0" y="0"/>
              <a:ext cx="5393461" cy="1955230"/>
            </a:xfrm>
            <a:custGeom>
              <a:avLst/>
              <a:gdLst/>
              <a:ahLst/>
              <a:cxnLst/>
              <a:rect l="l" t="t" r="r" b="b"/>
              <a:pathLst>
                <a:path w="5393461" h="1955230" extrusionOk="0">
                  <a:moveTo>
                    <a:pt x="0" y="0"/>
                  </a:moveTo>
                  <a:lnTo>
                    <a:pt x="5393461" y="0"/>
                  </a:lnTo>
                  <a:lnTo>
                    <a:pt x="5393461" y="1955230"/>
                  </a:lnTo>
                  <a:lnTo>
                    <a:pt x="0" y="1955230"/>
                  </a:lnTo>
                  <a:close/>
                </a:path>
              </a:pathLst>
            </a:custGeom>
            <a:solidFill>
              <a:srgbClr val="6B66C5">
                <a:alpha val="29803"/>
              </a:srgbClr>
            </a:solidFill>
            <a:ln>
              <a:noFill/>
            </a:ln>
          </p:spPr>
          <p:txBody>
            <a:bodyPr/>
            <a:lstStyle/>
            <a:p>
              <a:endParaRPr lang="en-ID"/>
            </a:p>
          </p:txBody>
        </p:sp>
        <p:sp>
          <p:nvSpPr>
            <p:cNvPr id="351" name="Google Shape;351;p20"/>
            <p:cNvSpPr txBox="1"/>
            <p:nvPr/>
          </p:nvSpPr>
          <p:spPr>
            <a:xfrm>
              <a:off x="0" y="-47625"/>
              <a:ext cx="812800" cy="860425"/>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pic>
        <p:nvPicPr>
          <p:cNvPr id="352" name="Google Shape;352;p20"/>
          <p:cNvPicPr preferRelativeResize="0"/>
          <p:nvPr/>
        </p:nvPicPr>
        <p:blipFill rotWithShape="1">
          <a:blip r:embed="rId3">
            <a:alphaModFix/>
          </a:blip>
          <a:srcRect/>
          <a:stretch/>
        </p:blipFill>
        <p:spPr>
          <a:xfrm rot="-957598" flipH="1">
            <a:off x="9437724" y="5267833"/>
            <a:ext cx="12395742" cy="5825999"/>
          </a:xfrm>
          <a:prstGeom prst="rect">
            <a:avLst/>
          </a:prstGeom>
          <a:noFill/>
          <a:ln>
            <a:noFill/>
          </a:ln>
        </p:spPr>
      </p:pic>
      <p:pic>
        <p:nvPicPr>
          <p:cNvPr id="353" name="Google Shape;353;p20"/>
          <p:cNvPicPr preferRelativeResize="0"/>
          <p:nvPr/>
        </p:nvPicPr>
        <p:blipFill rotWithShape="1">
          <a:blip r:embed="rId4">
            <a:alphaModFix/>
          </a:blip>
          <a:srcRect/>
          <a:stretch/>
        </p:blipFill>
        <p:spPr>
          <a:xfrm rot="5400000">
            <a:off x="-4405369" y="-518503"/>
            <a:ext cx="10091917" cy="10091917"/>
          </a:xfrm>
          <a:prstGeom prst="rect">
            <a:avLst/>
          </a:prstGeom>
          <a:noFill/>
          <a:ln>
            <a:noFill/>
          </a:ln>
        </p:spPr>
      </p:pic>
      <p:pic>
        <p:nvPicPr>
          <p:cNvPr id="354" name="Google Shape;354;p20"/>
          <p:cNvPicPr preferRelativeResize="0"/>
          <p:nvPr/>
        </p:nvPicPr>
        <p:blipFill rotWithShape="1">
          <a:blip r:embed="rId5">
            <a:alphaModFix amt="40000"/>
          </a:blip>
          <a:srcRect t="28742"/>
          <a:stretch/>
        </p:blipFill>
        <p:spPr>
          <a:xfrm rot="-154012">
            <a:off x="768483" y="7872710"/>
            <a:ext cx="6776309" cy="4828580"/>
          </a:xfrm>
          <a:prstGeom prst="rect">
            <a:avLst/>
          </a:prstGeom>
          <a:noFill/>
          <a:ln>
            <a:noFill/>
          </a:ln>
        </p:spPr>
      </p:pic>
      <p:pic>
        <p:nvPicPr>
          <p:cNvPr id="355" name="Google Shape;355;p20"/>
          <p:cNvPicPr preferRelativeResize="0"/>
          <p:nvPr/>
        </p:nvPicPr>
        <p:blipFill rotWithShape="1">
          <a:blip r:embed="rId6">
            <a:alphaModFix/>
          </a:blip>
          <a:srcRect/>
          <a:stretch/>
        </p:blipFill>
        <p:spPr>
          <a:xfrm rot="-5400000">
            <a:off x="640589" y="3670376"/>
            <a:ext cx="654365" cy="654365"/>
          </a:xfrm>
          <a:prstGeom prst="rect">
            <a:avLst/>
          </a:prstGeom>
          <a:noFill/>
          <a:ln>
            <a:noFill/>
          </a:ln>
        </p:spPr>
      </p:pic>
      <p:sp>
        <p:nvSpPr>
          <p:cNvPr id="356" name="Google Shape;356;p20"/>
          <p:cNvSpPr txBox="1"/>
          <p:nvPr/>
        </p:nvSpPr>
        <p:spPr>
          <a:xfrm>
            <a:off x="7425355" y="2471965"/>
            <a:ext cx="9983614" cy="1792607"/>
          </a:xfrm>
          <a:prstGeom prst="rect">
            <a:avLst/>
          </a:prstGeom>
          <a:noFill/>
          <a:ln>
            <a:noFill/>
          </a:ln>
        </p:spPr>
        <p:txBody>
          <a:bodyPr spcFirstLastPara="1" wrap="square" lIns="0" tIns="0" rIns="0" bIns="0" anchor="t" anchorCtr="0">
            <a:spAutoFit/>
          </a:bodyPr>
          <a:lstStyle/>
          <a:p>
            <a:pPr marL="0" marR="0" lvl="0" indent="0" algn="ctr" rtl="0">
              <a:lnSpc>
                <a:spcPct val="89997"/>
              </a:lnSpc>
              <a:spcBef>
                <a:spcPts val="0"/>
              </a:spcBef>
              <a:spcAft>
                <a:spcPts val="0"/>
              </a:spcAft>
              <a:buNone/>
            </a:pPr>
            <a:r>
              <a:rPr lang="en-US" sz="14346">
                <a:solidFill>
                  <a:srgbClr val="FFFFFF"/>
                </a:solidFill>
                <a:latin typeface="Bebas Neue"/>
                <a:ea typeface="Bebas Neue"/>
                <a:cs typeface="Bebas Neue"/>
                <a:sym typeface="Bebas Neue"/>
              </a:rPr>
              <a:t>TERIMAKASIH</a:t>
            </a:r>
            <a:endParaRPr/>
          </a:p>
        </p:txBody>
      </p:sp>
      <p:sp>
        <p:nvSpPr>
          <p:cNvPr id="357" name="Google Shape;357;p20"/>
          <p:cNvSpPr txBox="1"/>
          <p:nvPr/>
        </p:nvSpPr>
        <p:spPr>
          <a:xfrm>
            <a:off x="7425355" y="7279605"/>
            <a:ext cx="9983614" cy="546934"/>
          </a:xfrm>
          <a:prstGeom prst="rect">
            <a:avLst/>
          </a:prstGeom>
          <a:noFill/>
          <a:ln>
            <a:noFill/>
          </a:ln>
        </p:spPr>
        <p:txBody>
          <a:bodyPr spcFirstLastPara="1" wrap="square" lIns="0" tIns="0" rIns="0" bIns="0" anchor="t" anchorCtr="0">
            <a:spAutoFit/>
          </a:bodyPr>
          <a:lstStyle/>
          <a:p>
            <a:pPr marL="0" marR="0" lvl="0" indent="0" algn="ctr" rtl="0">
              <a:lnSpc>
                <a:spcPct val="129994"/>
              </a:lnSpc>
              <a:spcBef>
                <a:spcPts val="0"/>
              </a:spcBef>
              <a:spcAft>
                <a:spcPts val="0"/>
              </a:spcAft>
              <a:buNone/>
            </a:pPr>
            <a:r>
              <a:rPr lang="en-US" sz="3434">
                <a:solidFill>
                  <a:srgbClr val="FFFFFF"/>
                </a:solidFill>
                <a:latin typeface="Montserrat"/>
                <a:ea typeface="Montserrat"/>
                <a:cs typeface="Montserrat"/>
                <a:sym typeface="Montserrat"/>
              </a:rPr>
              <a:t>Ask Any Questions</a:t>
            </a:r>
            <a:endParaRPr/>
          </a:p>
        </p:txBody>
      </p:sp>
      <p:pic>
        <p:nvPicPr>
          <p:cNvPr id="358" name="Google Shape;358;p20"/>
          <p:cNvPicPr preferRelativeResize="0"/>
          <p:nvPr/>
        </p:nvPicPr>
        <p:blipFill rotWithShape="1">
          <a:blip r:embed="rId7">
            <a:alphaModFix/>
          </a:blip>
          <a:srcRect/>
          <a:stretch/>
        </p:blipFill>
        <p:spPr>
          <a:xfrm>
            <a:off x="6751458" y="691752"/>
            <a:ext cx="673897" cy="673897"/>
          </a:xfrm>
          <a:prstGeom prst="rect">
            <a:avLst/>
          </a:prstGeom>
          <a:noFill/>
          <a:ln>
            <a:noFill/>
          </a:ln>
        </p:spPr>
      </p:pic>
      <p:pic>
        <p:nvPicPr>
          <p:cNvPr id="359" name="Google Shape;359;p20"/>
          <p:cNvPicPr preferRelativeResize="0"/>
          <p:nvPr/>
        </p:nvPicPr>
        <p:blipFill rotWithShape="1">
          <a:blip r:embed="rId8">
            <a:alphaModFix/>
          </a:blip>
          <a:srcRect/>
          <a:stretch/>
        </p:blipFill>
        <p:spPr>
          <a:xfrm>
            <a:off x="-324435" y="1557330"/>
            <a:ext cx="8583677" cy="82296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pic>
        <p:nvPicPr>
          <p:cNvPr id="106" name="Google Shape;106;p2"/>
          <p:cNvPicPr preferRelativeResize="0"/>
          <p:nvPr/>
        </p:nvPicPr>
        <p:blipFill rotWithShape="1">
          <a:blip r:embed="rId3">
            <a:alphaModFix/>
          </a:blip>
          <a:srcRect/>
          <a:stretch/>
        </p:blipFill>
        <p:spPr>
          <a:xfrm flipH="1">
            <a:off x="-1265520" y="1590475"/>
            <a:ext cx="5609472" cy="9323223"/>
          </a:xfrm>
          <a:prstGeom prst="rect">
            <a:avLst/>
          </a:prstGeom>
          <a:noFill/>
          <a:ln>
            <a:noFill/>
          </a:ln>
        </p:spPr>
      </p:pic>
      <p:pic>
        <p:nvPicPr>
          <p:cNvPr id="107" name="Google Shape;107;p2"/>
          <p:cNvPicPr preferRelativeResize="0"/>
          <p:nvPr/>
        </p:nvPicPr>
        <p:blipFill rotWithShape="1">
          <a:blip r:embed="rId3">
            <a:alphaModFix/>
          </a:blip>
          <a:srcRect/>
          <a:stretch/>
        </p:blipFill>
        <p:spPr>
          <a:xfrm rot="-5400000">
            <a:off x="14014026" y="-1989961"/>
            <a:ext cx="4200545" cy="6981515"/>
          </a:xfrm>
          <a:prstGeom prst="rect">
            <a:avLst/>
          </a:prstGeom>
          <a:noFill/>
          <a:ln>
            <a:noFill/>
          </a:ln>
        </p:spPr>
      </p:pic>
      <p:pic>
        <p:nvPicPr>
          <p:cNvPr id="108" name="Google Shape;108;p2"/>
          <p:cNvPicPr preferRelativeResize="0"/>
          <p:nvPr/>
        </p:nvPicPr>
        <p:blipFill rotWithShape="1">
          <a:blip r:embed="rId4">
            <a:alphaModFix/>
          </a:blip>
          <a:srcRect/>
          <a:stretch/>
        </p:blipFill>
        <p:spPr>
          <a:xfrm>
            <a:off x="1028700" y="3938018"/>
            <a:ext cx="5139391" cy="6273927"/>
          </a:xfrm>
          <a:prstGeom prst="rect">
            <a:avLst/>
          </a:prstGeom>
          <a:noFill/>
          <a:ln>
            <a:noFill/>
          </a:ln>
        </p:spPr>
      </p:pic>
      <p:pic>
        <p:nvPicPr>
          <p:cNvPr id="109" name="Google Shape;109;p2"/>
          <p:cNvPicPr preferRelativeResize="0"/>
          <p:nvPr/>
        </p:nvPicPr>
        <p:blipFill rotWithShape="1">
          <a:blip r:embed="rId5">
            <a:alphaModFix/>
          </a:blip>
          <a:srcRect/>
          <a:stretch/>
        </p:blipFill>
        <p:spPr>
          <a:xfrm rot="-5400000">
            <a:off x="4343953" y="8603935"/>
            <a:ext cx="654365" cy="654365"/>
          </a:xfrm>
          <a:prstGeom prst="rect">
            <a:avLst/>
          </a:prstGeom>
          <a:noFill/>
          <a:ln>
            <a:noFill/>
          </a:ln>
        </p:spPr>
      </p:pic>
      <p:pic>
        <p:nvPicPr>
          <p:cNvPr id="110" name="Google Shape;110;p2"/>
          <p:cNvPicPr preferRelativeResize="0"/>
          <p:nvPr/>
        </p:nvPicPr>
        <p:blipFill rotWithShape="1">
          <a:blip r:embed="rId6">
            <a:alphaModFix/>
          </a:blip>
          <a:srcRect/>
          <a:stretch/>
        </p:blipFill>
        <p:spPr>
          <a:xfrm>
            <a:off x="6168092" y="3264121"/>
            <a:ext cx="673897" cy="673897"/>
          </a:xfrm>
          <a:prstGeom prst="rect">
            <a:avLst/>
          </a:prstGeom>
          <a:noFill/>
          <a:ln>
            <a:noFill/>
          </a:ln>
        </p:spPr>
      </p:pic>
      <p:sp>
        <p:nvSpPr>
          <p:cNvPr id="111" name="Google Shape;111;p2"/>
          <p:cNvSpPr txBox="1"/>
          <p:nvPr/>
        </p:nvSpPr>
        <p:spPr>
          <a:xfrm>
            <a:off x="6633457" y="3647306"/>
            <a:ext cx="10909019" cy="5934074"/>
          </a:xfrm>
          <a:prstGeom prst="rect">
            <a:avLst/>
          </a:prstGeom>
          <a:noFill/>
          <a:ln>
            <a:noFill/>
          </a:ln>
        </p:spPr>
        <p:txBody>
          <a:bodyPr spcFirstLastPara="1" wrap="square" lIns="0" tIns="0" rIns="0" bIns="0" anchor="t" anchorCtr="0">
            <a:spAutoFit/>
          </a:bodyPr>
          <a:lstStyle/>
          <a:p>
            <a:pPr marL="647711" marR="0" lvl="1" indent="-323856" algn="l" rtl="0">
              <a:lnSpc>
                <a:spcPct val="130000"/>
              </a:lnSpc>
              <a:spcBef>
                <a:spcPts val="0"/>
              </a:spcBef>
              <a:spcAft>
                <a:spcPts val="0"/>
              </a:spcAft>
              <a:buClr>
                <a:srgbClr val="6B66C5"/>
              </a:buClr>
              <a:buSzPts val="3000"/>
              <a:buFont typeface="Arial"/>
              <a:buChar char="•"/>
            </a:pPr>
            <a:r>
              <a:rPr lang="en-US" sz="3000" b="1" i="0" u="none" strike="noStrike" cap="none">
                <a:solidFill>
                  <a:srgbClr val="6B66C5"/>
                </a:solidFill>
                <a:latin typeface="Montserrat"/>
                <a:ea typeface="Montserrat"/>
                <a:cs typeface="Montserrat"/>
                <a:sym typeface="Montserrat"/>
              </a:rPr>
              <a:t>Apa itu Standar Data dan Metadata?</a:t>
            </a:r>
            <a:endParaRPr/>
          </a:p>
          <a:p>
            <a:pPr marL="647711" marR="0" lvl="1" indent="-323856" algn="l" rtl="0">
              <a:lnSpc>
                <a:spcPct val="130000"/>
              </a:lnSpc>
              <a:spcBef>
                <a:spcPts val="0"/>
              </a:spcBef>
              <a:spcAft>
                <a:spcPts val="0"/>
              </a:spcAft>
              <a:buClr>
                <a:srgbClr val="6B66C5"/>
              </a:buClr>
              <a:buSzPts val="3000"/>
              <a:buFont typeface="Arial"/>
              <a:buChar char="•"/>
            </a:pPr>
            <a:r>
              <a:rPr lang="en-US" sz="3000" b="1" i="0" u="none" strike="noStrike" cap="none">
                <a:solidFill>
                  <a:srgbClr val="6B66C5"/>
                </a:solidFill>
                <a:latin typeface="Montserrat"/>
                <a:ea typeface="Montserrat"/>
                <a:cs typeface="Montserrat"/>
                <a:sym typeface="Montserrat"/>
              </a:rPr>
              <a:t>Apa yang dimaksud dengan Katalog Data?</a:t>
            </a:r>
            <a:endParaRPr/>
          </a:p>
          <a:p>
            <a:pPr marL="647711" marR="0" lvl="1" indent="-323856" algn="l" rtl="0">
              <a:lnSpc>
                <a:spcPct val="130000"/>
              </a:lnSpc>
              <a:spcBef>
                <a:spcPts val="0"/>
              </a:spcBef>
              <a:spcAft>
                <a:spcPts val="0"/>
              </a:spcAft>
              <a:buClr>
                <a:srgbClr val="6B66C5"/>
              </a:buClr>
              <a:buSzPts val="3000"/>
              <a:buFont typeface="Arial"/>
              <a:buChar char="•"/>
            </a:pPr>
            <a:r>
              <a:rPr lang="en-US" sz="3000" b="1" i="0" u="none" strike="noStrike" cap="none">
                <a:solidFill>
                  <a:srgbClr val="6B66C5"/>
                </a:solidFill>
                <a:latin typeface="Montserrat"/>
                <a:ea typeface="Montserrat"/>
                <a:cs typeface="Montserrat"/>
                <a:sym typeface="Montserrat"/>
              </a:rPr>
              <a:t>Apa hubungan antara Standar Data dan Data?</a:t>
            </a:r>
            <a:endParaRPr/>
          </a:p>
          <a:p>
            <a:pPr marL="647711" marR="0" lvl="1" indent="-323856" algn="l" rtl="0">
              <a:lnSpc>
                <a:spcPct val="130000"/>
              </a:lnSpc>
              <a:spcBef>
                <a:spcPts val="0"/>
              </a:spcBef>
              <a:spcAft>
                <a:spcPts val="0"/>
              </a:spcAft>
              <a:buClr>
                <a:srgbClr val="6B66C5"/>
              </a:buClr>
              <a:buSzPts val="3000"/>
              <a:buFont typeface="Arial"/>
              <a:buChar char="•"/>
            </a:pPr>
            <a:r>
              <a:rPr lang="en-US" sz="3000" b="1" i="0" u="none" strike="noStrike" cap="none">
                <a:solidFill>
                  <a:srgbClr val="6B66C5"/>
                </a:solidFill>
                <a:latin typeface="Montserrat"/>
                <a:ea typeface="Montserrat"/>
                <a:cs typeface="Montserrat"/>
                <a:sym typeface="Montserrat"/>
              </a:rPr>
              <a:t>Apa hubungan antara Data dan Metadata?</a:t>
            </a:r>
            <a:endParaRPr/>
          </a:p>
          <a:p>
            <a:pPr marL="647711" marR="0" lvl="1" indent="-323856" algn="l" rtl="0">
              <a:lnSpc>
                <a:spcPct val="130000"/>
              </a:lnSpc>
              <a:spcBef>
                <a:spcPts val="0"/>
              </a:spcBef>
              <a:spcAft>
                <a:spcPts val="0"/>
              </a:spcAft>
              <a:buClr>
                <a:srgbClr val="6B66C5"/>
              </a:buClr>
              <a:buSzPts val="3000"/>
              <a:buFont typeface="Arial"/>
              <a:buChar char="•"/>
            </a:pPr>
            <a:r>
              <a:rPr lang="en-US" sz="3000" b="1" i="0" u="none" strike="noStrike" cap="none">
                <a:solidFill>
                  <a:srgbClr val="6B66C5"/>
                </a:solidFill>
                <a:latin typeface="Montserrat"/>
                <a:ea typeface="Montserrat"/>
                <a:cs typeface="Montserrat"/>
                <a:sym typeface="Montserrat"/>
              </a:rPr>
              <a:t>Bagaimana Cara Menyusun Standar Data?</a:t>
            </a:r>
            <a:endParaRPr/>
          </a:p>
          <a:p>
            <a:pPr marL="647711" marR="0" lvl="1" indent="-323856" algn="l" rtl="0">
              <a:lnSpc>
                <a:spcPct val="130000"/>
              </a:lnSpc>
              <a:spcBef>
                <a:spcPts val="0"/>
              </a:spcBef>
              <a:spcAft>
                <a:spcPts val="0"/>
              </a:spcAft>
              <a:buClr>
                <a:srgbClr val="6B66C5"/>
              </a:buClr>
              <a:buSzPts val="3000"/>
              <a:buFont typeface="Arial"/>
              <a:buChar char="•"/>
            </a:pPr>
            <a:r>
              <a:rPr lang="en-US" sz="3000" b="1" i="0" u="none" strike="noStrike" cap="none">
                <a:solidFill>
                  <a:srgbClr val="6B66C5"/>
                </a:solidFill>
                <a:latin typeface="Montserrat"/>
                <a:ea typeface="Montserrat"/>
                <a:cs typeface="Montserrat"/>
                <a:sym typeface="Montserrat"/>
              </a:rPr>
              <a:t>Bagaimana Cara Menyusun Metadata?</a:t>
            </a:r>
            <a:endParaRPr/>
          </a:p>
          <a:p>
            <a:pPr marL="647711" marR="0" lvl="1" indent="-323856" algn="l" rtl="0">
              <a:lnSpc>
                <a:spcPct val="130000"/>
              </a:lnSpc>
              <a:spcBef>
                <a:spcPts val="0"/>
              </a:spcBef>
              <a:spcAft>
                <a:spcPts val="0"/>
              </a:spcAft>
              <a:buClr>
                <a:srgbClr val="6B66C5"/>
              </a:buClr>
              <a:buSzPts val="3000"/>
              <a:buFont typeface="Arial"/>
              <a:buChar char="•"/>
            </a:pPr>
            <a:r>
              <a:rPr lang="en-US" sz="3000" b="1" i="0" u="none" strike="noStrike" cap="none">
                <a:solidFill>
                  <a:srgbClr val="6B66C5"/>
                </a:solidFill>
                <a:latin typeface="Montserrat"/>
                <a:ea typeface="Montserrat"/>
                <a:cs typeface="Montserrat"/>
                <a:sym typeface="Montserrat"/>
              </a:rPr>
              <a:t>Contoh Standar Data?</a:t>
            </a:r>
            <a:endParaRPr/>
          </a:p>
          <a:p>
            <a:pPr marL="647711" marR="0" lvl="1" indent="-323856" algn="l" rtl="0">
              <a:lnSpc>
                <a:spcPct val="130000"/>
              </a:lnSpc>
              <a:spcBef>
                <a:spcPts val="0"/>
              </a:spcBef>
              <a:spcAft>
                <a:spcPts val="0"/>
              </a:spcAft>
              <a:buClr>
                <a:srgbClr val="6B66C5"/>
              </a:buClr>
              <a:buSzPts val="3000"/>
              <a:buFont typeface="Arial"/>
              <a:buChar char="•"/>
            </a:pPr>
            <a:r>
              <a:rPr lang="en-US" sz="3000" b="1" i="0" u="none" strike="noStrike" cap="none">
                <a:solidFill>
                  <a:srgbClr val="6B66C5"/>
                </a:solidFill>
                <a:latin typeface="Montserrat"/>
                <a:ea typeface="Montserrat"/>
                <a:cs typeface="Montserrat"/>
                <a:sym typeface="Montserrat"/>
              </a:rPr>
              <a:t>Contoh Metadata?</a:t>
            </a:r>
            <a:endParaRPr/>
          </a:p>
          <a:p>
            <a:pPr marL="647711" marR="0" lvl="1" indent="-323856" algn="l" rtl="0">
              <a:lnSpc>
                <a:spcPct val="130000"/>
              </a:lnSpc>
              <a:spcBef>
                <a:spcPts val="0"/>
              </a:spcBef>
              <a:spcAft>
                <a:spcPts val="0"/>
              </a:spcAft>
              <a:buClr>
                <a:srgbClr val="6B66C5"/>
              </a:buClr>
              <a:buSzPts val="3000"/>
              <a:buFont typeface="Arial"/>
              <a:buChar char="•"/>
            </a:pPr>
            <a:r>
              <a:rPr lang="en-US" sz="3000" b="1" i="0" u="none" strike="noStrike" cap="none">
                <a:solidFill>
                  <a:srgbClr val="6B66C5"/>
                </a:solidFill>
                <a:latin typeface="Montserrat"/>
                <a:ea typeface="Montserrat"/>
                <a:cs typeface="Montserrat"/>
                <a:sym typeface="Montserrat"/>
              </a:rPr>
              <a:t>Apa yang perlu dilakukan terkait Standar data dan Metadata?</a:t>
            </a:r>
            <a:endParaRPr/>
          </a:p>
          <a:p>
            <a:pPr marL="0" marR="0" lvl="0" indent="0" algn="l" rtl="0">
              <a:lnSpc>
                <a:spcPct val="130000"/>
              </a:lnSpc>
              <a:spcBef>
                <a:spcPts val="0"/>
              </a:spcBef>
              <a:spcAft>
                <a:spcPts val="0"/>
              </a:spcAft>
              <a:buNone/>
            </a:pPr>
            <a:endParaRPr sz="3000" b="1" i="0" u="none" strike="noStrike" cap="none">
              <a:solidFill>
                <a:srgbClr val="6B66C5"/>
              </a:solidFill>
              <a:latin typeface="Montserrat"/>
              <a:ea typeface="Montserrat"/>
              <a:cs typeface="Montserrat"/>
              <a:sym typeface="Montserrat"/>
            </a:endParaRPr>
          </a:p>
          <a:p>
            <a:pPr marL="0" marR="0" lvl="0" indent="0" algn="l" rtl="0">
              <a:lnSpc>
                <a:spcPct val="130000"/>
              </a:lnSpc>
              <a:spcBef>
                <a:spcPts val="0"/>
              </a:spcBef>
              <a:spcAft>
                <a:spcPts val="0"/>
              </a:spcAft>
              <a:buNone/>
            </a:pPr>
            <a:endParaRPr sz="3000" b="1" i="0" u="none" strike="noStrike" cap="none">
              <a:solidFill>
                <a:srgbClr val="6B66C5"/>
              </a:solidFill>
              <a:latin typeface="Montserrat"/>
              <a:ea typeface="Montserrat"/>
              <a:cs typeface="Montserrat"/>
              <a:sym typeface="Montserrat"/>
            </a:endParaRPr>
          </a:p>
        </p:txBody>
      </p:sp>
      <p:sp>
        <p:nvSpPr>
          <p:cNvPr id="112" name="Google Shape;112;p2"/>
          <p:cNvSpPr txBox="1"/>
          <p:nvPr/>
        </p:nvSpPr>
        <p:spPr>
          <a:xfrm>
            <a:off x="2213930" y="1399975"/>
            <a:ext cx="13860140" cy="1635122"/>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9500" b="0" i="0" u="none" strike="noStrike" cap="none">
                <a:solidFill>
                  <a:srgbClr val="6B66C5"/>
                </a:solidFill>
                <a:latin typeface="Bebas Neue"/>
                <a:ea typeface="Bebas Neue"/>
                <a:cs typeface="Bebas Neue"/>
                <a:sym typeface="Bebas Neue"/>
              </a:rPr>
              <a:t>FREQUENTLY ASKED QUESTIONS (FAQ)</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pic>
        <p:nvPicPr>
          <p:cNvPr id="117" name="Google Shape;117;p3"/>
          <p:cNvPicPr preferRelativeResize="0"/>
          <p:nvPr/>
        </p:nvPicPr>
        <p:blipFill rotWithShape="1">
          <a:blip r:embed="rId3">
            <a:alphaModFix/>
          </a:blip>
          <a:srcRect/>
          <a:stretch/>
        </p:blipFill>
        <p:spPr>
          <a:xfrm rot="10800000" flipH="1">
            <a:off x="-2542571" y="7776595"/>
            <a:ext cx="11731858" cy="6046795"/>
          </a:xfrm>
          <a:prstGeom prst="rect">
            <a:avLst/>
          </a:prstGeom>
          <a:noFill/>
          <a:ln>
            <a:noFill/>
          </a:ln>
        </p:spPr>
      </p:pic>
      <p:pic>
        <p:nvPicPr>
          <p:cNvPr id="118" name="Google Shape;118;p3"/>
          <p:cNvPicPr preferRelativeResize="0"/>
          <p:nvPr/>
        </p:nvPicPr>
        <p:blipFill rotWithShape="1">
          <a:blip r:embed="rId4">
            <a:alphaModFix/>
          </a:blip>
          <a:srcRect/>
          <a:stretch/>
        </p:blipFill>
        <p:spPr>
          <a:xfrm rot="10800000" flipH="1">
            <a:off x="14080633" y="-279805"/>
            <a:ext cx="7520469" cy="5245527"/>
          </a:xfrm>
          <a:prstGeom prst="rect">
            <a:avLst/>
          </a:prstGeom>
          <a:noFill/>
          <a:ln>
            <a:noFill/>
          </a:ln>
        </p:spPr>
      </p:pic>
      <p:pic>
        <p:nvPicPr>
          <p:cNvPr id="119" name="Google Shape;119;p3"/>
          <p:cNvPicPr preferRelativeResize="0"/>
          <p:nvPr/>
        </p:nvPicPr>
        <p:blipFill rotWithShape="1">
          <a:blip r:embed="rId5">
            <a:alphaModFix/>
          </a:blip>
          <a:srcRect/>
          <a:stretch/>
        </p:blipFill>
        <p:spPr>
          <a:xfrm rot="-5400000">
            <a:off x="790498" y="4642392"/>
            <a:ext cx="654365" cy="654365"/>
          </a:xfrm>
          <a:prstGeom prst="rect">
            <a:avLst/>
          </a:prstGeom>
          <a:noFill/>
          <a:ln>
            <a:noFill/>
          </a:ln>
        </p:spPr>
      </p:pic>
      <p:pic>
        <p:nvPicPr>
          <p:cNvPr id="120" name="Google Shape;120;p3"/>
          <p:cNvPicPr preferRelativeResize="0"/>
          <p:nvPr/>
        </p:nvPicPr>
        <p:blipFill rotWithShape="1">
          <a:blip r:embed="rId5">
            <a:alphaModFix/>
          </a:blip>
          <a:srcRect/>
          <a:stretch/>
        </p:blipFill>
        <p:spPr>
          <a:xfrm rot="-5400000">
            <a:off x="9303587" y="1615969"/>
            <a:ext cx="654365" cy="654365"/>
          </a:xfrm>
          <a:prstGeom prst="rect">
            <a:avLst/>
          </a:prstGeom>
          <a:noFill/>
          <a:ln>
            <a:noFill/>
          </a:ln>
        </p:spPr>
      </p:pic>
      <p:pic>
        <p:nvPicPr>
          <p:cNvPr id="121" name="Google Shape;121;p3"/>
          <p:cNvPicPr preferRelativeResize="0"/>
          <p:nvPr/>
        </p:nvPicPr>
        <p:blipFill rotWithShape="1">
          <a:blip r:embed="rId6">
            <a:alphaModFix/>
          </a:blip>
          <a:srcRect/>
          <a:stretch/>
        </p:blipFill>
        <p:spPr>
          <a:xfrm>
            <a:off x="570729" y="924708"/>
            <a:ext cx="3701662" cy="3141786"/>
          </a:xfrm>
          <a:prstGeom prst="rect">
            <a:avLst/>
          </a:prstGeom>
          <a:noFill/>
          <a:ln>
            <a:noFill/>
          </a:ln>
        </p:spPr>
      </p:pic>
      <p:sp>
        <p:nvSpPr>
          <p:cNvPr id="122" name="Google Shape;122;p3"/>
          <p:cNvSpPr txBox="1"/>
          <p:nvPr/>
        </p:nvSpPr>
        <p:spPr>
          <a:xfrm>
            <a:off x="4596241" y="1103973"/>
            <a:ext cx="4331091" cy="3398366"/>
          </a:xfrm>
          <a:prstGeom prst="rect">
            <a:avLst/>
          </a:prstGeom>
          <a:noFill/>
          <a:ln>
            <a:noFill/>
          </a:ln>
        </p:spPr>
        <p:txBody>
          <a:bodyPr spcFirstLastPara="1" wrap="square" lIns="0" tIns="0" rIns="0" bIns="0" anchor="t" anchorCtr="0">
            <a:spAutoFit/>
          </a:bodyPr>
          <a:lstStyle/>
          <a:p>
            <a:pPr marL="0" marR="0" lvl="0" indent="0" algn="l" rtl="0">
              <a:lnSpc>
                <a:spcPct val="90000"/>
              </a:lnSpc>
              <a:spcBef>
                <a:spcPts val="0"/>
              </a:spcBef>
              <a:spcAft>
                <a:spcPts val="0"/>
              </a:spcAft>
              <a:buNone/>
            </a:pPr>
            <a:r>
              <a:rPr lang="en-US" sz="9500" b="0" i="0" u="none" strike="noStrike" cap="none">
                <a:solidFill>
                  <a:srgbClr val="6B66C5"/>
                </a:solidFill>
                <a:latin typeface="Bebas Neue"/>
                <a:ea typeface="Bebas Neue"/>
                <a:cs typeface="Bebas Neue"/>
                <a:sym typeface="Bebas Neue"/>
              </a:rPr>
              <a:t>STANDAR </a:t>
            </a:r>
            <a:endParaRPr/>
          </a:p>
          <a:p>
            <a:pPr marL="0" marR="0" lvl="0" indent="0" algn="l" rtl="0">
              <a:lnSpc>
                <a:spcPct val="90000"/>
              </a:lnSpc>
              <a:spcBef>
                <a:spcPts val="0"/>
              </a:spcBef>
              <a:spcAft>
                <a:spcPts val="0"/>
              </a:spcAft>
              <a:buNone/>
            </a:pPr>
            <a:r>
              <a:rPr lang="en-US" sz="9500" b="0" i="0" u="none" strike="noStrike" cap="none">
                <a:solidFill>
                  <a:srgbClr val="6B66C5"/>
                </a:solidFill>
                <a:latin typeface="Bebas Neue"/>
                <a:ea typeface="Bebas Neue"/>
                <a:cs typeface="Bebas Neue"/>
                <a:sym typeface="Bebas Neue"/>
              </a:rPr>
              <a:t>DATA &amp; METADATA</a:t>
            </a:r>
            <a:endParaRPr/>
          </a:p>
        </p:txBody>
      </p:sp>
      <p:sp>
        <p:nvSpPr>
          <p:cNvPr id="123" name="Google Shape;123;p3"/>
          <p:cNvSpPr txBox="1"/>
          <p:nvPr/>
        </p:nvSpPr>
        <p:spPr>
          <a:xfrm>
            <a:off x="1770283" y="5522024"/>
            <a:ext cx="6112537" cy="4542782"/>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2400" b="0" i="0" u="none" strike="noStrike" cap="none" dirty="0">
                <a:solidFill>
                  <a:srgbClr val="6B66C5"/>
                </a:solidFill>
                <a:latin typeface="Montserrat"/>
                <a:ea typeface="Montserrat"/>
                <a:cs typeface="Montserrat"/>
                <a:sym typeface="Montserrat"/>
              </a:rPr>
              <a:t>Data </a:t>
            </a:r>
            <a:r>
              <a:rPr lang="en-US" sz="2400" b="0" i="0" u="none" strike="noStrike" cap="none" dirty="0" err="1">
                <a:solidFill>
                  <a:srgbClr val="6B66C5"/>
                </a:solidFill>
                <a:latin typeface="Montserrat"/>
                <a:ea typeface="Montserrat"/>
                <a:cs typeface="Montserrat"/>
                <a:sym typeface="Montserrat"/>
              </a:rPr>
              <a:t>adalah</a:t>
            </a:r>
            <a:r>
              <a:rPr lang="en-US" sz="2400" b="0" i="0" u="none" strike="noStrike" cap="none" dirty="0">
                <a:solidFill>
                  <a:srgbClr val="6B66C5"/>
                </a:solidFill>
                <a:latin typeface="Montserrat"/>
                <a:ea typeface="Montserrat"/>
                <a:cs typeface="Montserrat"/>
                <a:sym typeface="Montserrat"/>
              </a:rPr>
              <a:t> </a:t>
            </a:r>
            <a:r>
              <a:rPr lang="en-US" sz="2400" b="0" i="0" u="none" strike="noStrike" cap="none" dirty="0" err="1">
                <a:solidFill>
                  <a:srgbClr val="6B66C5"/>
                </a:solidFill>
                <a:latin typeface="Montserrat"/>
                <a:ea typeface="Montserrat"/>
                <a:cs typeface="Montserrat"/>
                <a:sym typeface="Montserrat"/>
              </a:rPr>
              <a:t>catatan</a:t>
            </a:r>
            <a:r>
              <a:rPr lang="en-US" sz="2400" b="0" i="0" u="none" strike="noStrike" cap="none" dirty="0">
                <a:solidFill>
                  <a:srgbClr val="6B66C5"/>
                </a:solidFill>
                <a:latin typeface="Montserrat"/>
                <a:ea typeface="Montserrat"/>
                <a:cs typeface="Montserrat"/>
                <a:sym typeface="Montserrat"/>
              </a:rPr>
              <a:t> </a:t>
            </a:r>
            <a:r>
              <a:rPr lang="en-US" sz="2400" b="0" i="0" u="none" strike="noStrike" cap="none" dirty="0" err="1">
                <a:solidFill>
                  <a:srgbClr val="6B66C5"/>
                </a:solidFill>
                <a:latin typeface="Montserrat"/>
                <a:ea typeface="Montserrat"/>
                <a:cs typeface="Montserrat"/>
                <a:sym typeface="Montserrat"/>
              </a:rPr>
              <a:t>atas</a:t>
            </a:r>
            <a:r>
              <a:rPr lang="en-US" sz="2400" b="0" i="0" u="none" strike="noStrike" cap="none" dirty="0">
                <a:solidFill>
                  <a:srgbClr val="6B66C5"/>
                </a:solidFill>
                <a:latin typeface="Montserrat"/>
                <a:ea typeface="Montserrat"/>
                <a:cs typeface="Montserrat"/>
                <a:sym typeface="Montserrat"/>
              </a:rPr>
              <a:t> </a:t>
            </a:r>
            <a:r>
              <a:rPr lang="en-US" sz="2400" b="0" i="0" u="none" strike="noStrike" cap="none" dirty="0" err="1">
                <a:solidFill>
                  <a:srgbClr val="6B66C5"/>
                </a:solidFill>
                <a:latin typeface="Montserrat"/>
                <a:ea typeface="Montserrat"/>
                <a:cs typeface="Montserrat"/>
                <a:sym typeface="Montserrat"/>
              </a:rPr>
              <a:t>kumpulan</a:t>
            </a:r>
            <a:r>
              <a:rPr lang="en-US" sz="2400" b="0" i="0" u="none" strike="noStrike" cap="none" dirty="0">
                <a:solidFill>
                  <a:srgbClr val="6B66C5"/>
                </a:solidFill>
                <a:latin typeface="Montserrat"/>
                <a:ea typeface="Montserrat"/>
                <a:cs typeface="Montserrat"/>
                <a:sym typeface="Montserrat"/>
              </a:rPr>
              <a:t> </a:t>
            </a:r>
            <a:r>
              <a:rPr lang="en-US" sz="2400" b="0" i="0" u="none" strike="noStrike" cap="none" dirty="0" err="1">
                <a:solidFill>
                  <a:srgbClr val="6B66C5"/>
                </a:solidFill>
                <a:latin typeface="Montserrat"/>
                <a:ea typeface="Montserrat"/>
                <a:cs typeface="Montserrat"/>
                <a:sym typeface="Montserrat"/>
              </a:rPr>
              <a:t>fakta</a:t>
            </a:r>
            <a:r>
              <a:rPr lang="en-US" sz="2400" b="0" i="0" u="none" strike="noStrike" cap="none" dirty="0">
                <a:solidFill>
                  <a:srgbClr val="6B66C5"/>
                </a:solidFill>
                <a:latin typeface="Montserrat"/>
                <a:ea typeface="Montserrat"/>
                <a:cs typeface="Montserrat"/>
                <a:sym typeface="Montserrat"/>
              </a:rPr>
              <a:t> </a:t>
            </a:r>
            <a:r>
              <a:rPr lang="en-US" sz="2400" b="0" i="0" u="none" strike="noStrike" cap="none" dirty="0" err="1">
                <a:solidFill>
                  <a:srgbClr val="6B66C5"/>
                </a:solidFill>
                <a:latin typeface="Montserrat"/>
                <a:ea typeface="Montserrat"/>
                <a:cs typeface="Montserrat"/>
                <a:sym typeface="Montserrat"/>
              </a:rPr>
              <a:t>atau</a:t>
            </a:r>
            <a:r>
              <a:rPr lang="en-US" sz="2400" b="0" i="0" u="none" strike="noStrike" cap="none" dirty="0">
                <a:solidFill>
                  <a:srgbClr val="6B66C5"/>
                </a:solidFill>
                <a:latin typeface="Montserrat"/>
                <a:ea typeface="Montserrat"/>
                <a:cs typeface="Montserrat"/>
                <a:sym typeface="Montserrat"/>
              </a:rPr>
              <a:t> </a:t>
            </a:r>
            <a:r>
              <a:rPr lang="en-US" sz="2400" b="0" i="0" u="none" strike="noStrike" cap="none" dirty="0" err="1">
                <a:solidFill>
                  <a:srgbClr val="6B66C5"/>
                </a:solidFill>
                <a:latin typeface="Montserrat"/>
                <a:ea typeface="Montserrat"/>
                <a:cs typeface="Montserrat"/>
                <a:sym typeface="Montserrat"/>
              </a:rPr>
              <a:t>deskripsi</a:t>
            </a:r>
            <a:r>
              <a:rPr lang="en-US" sz="2400" b="0" i="0" u="none" strike="noStrike" cap="none" dirty="0">
                <a:solidFill>
                  <a:srgbClr val="6B66C5"/>
                </a:solidFill>
                <a:latin typeface="Montserrat"/>
                <a:ea typeface="Montserrat"/>
                <a:cs typeface="Montserrat"/>
                <a:sym typeface="Montserrat"/>
              </a:rPr>
              <a:t> </a:t>
            </a:r>
            <a:r>
              <a:rPr lang="en-US" sz="2400" b="0" i="0" u="none" strike="noStrike" cap="none" dirty="0" err="1">
                <a:solidFill>
                  <a:srgbClr val="6B66C5"/>
                </a:solidFill>
                <a:latin typeface="Montserrat"/>
                <a:ea typeface="Montserrat"/>
                <a:cs typeface="Montserrat"/>
                <a:sym typeface="Montserrat"/>
              </a:rPr>
              <a:t>berupa</a:t>
            </a:r>
            <a:r>
              <a:rPr lang="en-US" sz="2400" b="0" i="0" u="none" strike="noStrike" cap="none" dirty="0">
                <a:solidFill>
                  <a:srgbClr val="6B66C5"/>
                </a:solidFill>
                <a:latin typeface="Montserrat"/>
                <a:ea typeface="Montserrat"/>
                <a:cs typeface="Montserrat"/>
                <a:sym typeface="Montserrat"/>
              </a:rPr>
              <a:t> </a:t>
            </a:r>
            <a:r>
              <a:rPr lang="en-US" sz="2400" b="0" i="0" u="none" strike="noStrike" cap="none" dirty="0" err="1">
                <a:solidFill>
                  <a:srgbClr val="6B66C5"/>
                </a:solidFill>
                <a:latin typeface="Montserrat"/>
                <a:ea typeface="Montserrat"/>
                <a:cs typeface="Montserrat"/>
                <a:sym typeface="Montserrat"/>
              </a:rPr>
              <a:t>angka</a:t>
            </a:r>
            <a:r>
              <a:rPr lang="en-US" sz="2400" b="0" i="0" u="none" strike="noStrike" cap="none" dirty="0">
                <a:solidFill>
                  <a:srgbClr val="6B66C5"/>
                </a:solidFill>
                <a:latin typeface="Montserrat"/>
                <a:ea typeface="Montserrat"/>
                <a:cs typeface="Montserrat"/>
                <a:sym typeface="Montserrat"/>
              </a:rPr>
              <a:t>, </a:t>
            </a:r>
            <a:r>
              <a:rPr lang="en-US" sz="2400" b="0" i="0" u="none" strike="noStrike" cap="none" dirty="0" err="1">
                <a:solidFill>
                  <a:srgbClr val="6B66C5"/>
                </a:solidFill>
                <a:latin typeface="Montserrat"/>
                <a:ea typeface="Montserrat"/>
                <a:cs typeface="Montserrat"/>
                <a:sym typeface="Montserrat"/>
              </a:rPr>
              <a:t>karakter</a:t>
            </a:r>
            <a:r>
              <a:rPr lang="en-US" sz="2400" b="0" i="0" u="none" strike="noStrike" cap="none" dirty="0">
                <a:solidFill>
                  <a:srgbClr val="6B66C5"/>
                </a:solidFill>
                <a:latin typeface="Montserrat"/>
                <a:ea typeface="Montserrat"/>
                <a:cs typeface="Montserrat"/>
                <a:sym typeface="Montserrat"/>
              </a:rPr>
              <a:t>, </a:t>
            </a:r>
            <a:r>
              <a:rPr lang="en-US" sz="2400" b="0" i="0" u="none" strike="noStrike" cap="none" dirty="0" err="1">
                <a:solidFill>
                  <a:srgbClr val="6B66C5"/>
                </a:solidFill>
                <a:latin typeface="Montserrat"/>
                <a:ea typeface="Montserrat"/>
                <a:cs typeface="Montserrat"/>
                <a:sym typeface="Montserrat"/>
              </a:rPr>
              <a:t>simbol</a:t>
            </a:r>
            <a:r>
              <a:rPr lang="en-US" sz="2400" b="0" i="0" u="none" strike="noStrike" cap="none" dirty="0">
                <a:solidFill>
                  <a:srgbClr val="6B66C5"/>
                </a:solidFill>
                <a:latin typeface="Montserrat"/>
                <a:ea typeface="Montserrat"/>
                <a:cs typeface="Montserrat"/>
                <a:sym typeface="Montserrat"/>
              </a:rPr>
              <a:t>,</a:t>
            </a:r>
            <a:endParaRPr sz="1200" dirty="0"/>
          </a:p>
          <a:p>
            <a:pPr marL="0" marR="0" lvl="0" indent="0" algn="l" rtl="0">
              <a:lnSpc>
                <a:spcPct val="120000"/>
              </a:lnSpc>
              <a:spcBef>
                <a:spcPts val="0"/>
              </a:spcBef>
              <a:spcAft>
                <a:spcPts val="0"/>
              </a:spcAft>
              <a:buNone/>
            </a:pPr>
            <a:r>
              <a:rPr lang="en-US" sz="2400" b="0" i="0" u="none" strike="noStrike" cap="none" dirty="0" err="1">
                <a:solidFill>
                  <a:srgbClr val="6B66C5"/>
                </a:solidFill>
                <a:latin typeface="Montserrat"/>
                <a:ea typeface="Montserrat"/>
                <a:cs typeface="Montserrat"/>
                <a:sym typeface="Montserrat"/>
              </a:rPr>
              <a:t>gambar</a:t>
            </a:r>
            <a:r>
              <a:rPr lang="en-US" sz="2400" b="0" i="0" u="none" strike="noStrike" cap="none" dirty="0">
                <a:solidFill>
                  <a:srgbClr val="6B66C5"/>
                </a:solidFill>
                <a:latin typeface="Montserrat"/>
                <a:ea typeface="Montserrat"/>
                <a:cs typeface="Montserrat"/>
                <a:sym typeface="Montserrat"/>
              </a:rPr>
              <a:t>, </a:t>
            </a:r>
            <a:r>
              <a:rPr lang="en-US" sz="2400" b="0" i="0" u="none" strike="noStrike" cap="none" dirty="0" err="1">
                <a:solidFill>
                  <a:srgbClr val="6B66C5"/>
                </a:solidFill>
                <a:latin typeface="Montserrat"/>
                <a:ea typeface="Montserrat"/>
                <a:cs typeface="Montserrat"/>
                <a:sym typeface="Montserrat"/>
              </a:rPr>
              <a:t>peta</a:t>
            </a:r>
            <a:r>
              <a:rPr lang="en-US" sz="2400" b="0" i="0" u="none" strike="noStrike" cap="none" dirty="0">
                <a:solidFill>
                  <a:srgbClr val="6B66C5"/>
                </a:solidFill>
                <a:latin typeface="Montserrat"/>
                <a:ea typeface="Montserrat"/>
                <a:cs typeface="Montserrat"/>
                <a:sym typeface="Montserrat"/>
              </a:rPr>
              <a:t>, </a:t>
            </a:r>
            <a:r>
              <a:rPr lang="en-US" sz="2400" b="0" i="0" u="none" strike="noStrike" cap="none" dirty="0" err="1">
                <a:solidFill>
                  <a:srgbClr val="6B66C5"/>
                </a:solidFill>
                <a:latin typeface="Montserrat"/>
                <a:ea typeface="Montserrat"/>
                <a:cs typeface="Montserrat"/>
                <a:sym typeface="Montserrat"/>
              </a:rPr>
              <a:t>tanda</a:t>
            </a:r>
            <a:r>
              <a:rPr lang="en-US" sz="2400" b="0" i="0" u="none" strike="noStrike" cap="none" dirty="0">
                <a:solidFill>
                  <a:srgbClr val="6B66C5"/>
                </a:solidFill>
                <a:latin typeface="Montserrat"/>
                <a:ea typeface="Montserrat"/>
                <a:cs typeface="Montserrat"/>
                <a:sym typeface="Montserrat"/>
              </a:rPr>
              <a:t>, </a:t>
            </a:r>
            <a:r>
              <a:rPr lang="en-US" sz="2400" b="0" i="0" u="none" strike="noStrike" cap="none" dirty="0" err="1">
                <a:solidFill>
                  <a:srgbClr val="6B66C5"/>
                </a:solidFill>
                <a:latin typeface="Montserrat"/>
                <a:ea typeface="Montserrat"/>
                <a:cs typeface="Montserrat"/>
                <a:sym typeface="Montserrat"/>
              </a:rPr>
              <a:t>isyarat</a:t>
            </a:r>
            <a:r>
              <a:rPr lang="en-US" sz="2400" b="0" i="0" u="none" strike="noStrike" cap="none" dirty="0">
                <a:solidFill>
                  <a:srgbClr val="6B66C5"/>
                </a:solidFill>
                <a:latin typeface="Montserrat"/>
                <a:ea typeface="Montserrat"/>
                <a:cs typeface="Montserrat"/>
                <a:sym typeface="Montserrat"/>
              </a:rPr>
              <a:t>, tulisan, </a:t>
            </a:r>
            <a:r>
              <a:rPr lang="en-US" sz="2400" b="0" i="0" u="none" strike="noStrike" cap="none" dirty="0" err="1">
                <a:solidFill>
                  <a:srgbClr val="6B66C5"/>
                </a:solidFill>
                <a:latin typeface="Montserrat"/>
                <a:ea typeface="Montserrat"/>
                <a:cs typeface="Montserrat"/>
                <a:sym typeface="Montserrat"/>
              </a:rPr>
              <a:t>suara</a:t>
            </a:r>
            <a:r>
              <a:rPr lang="en-US" sz="2400" b="0" i="0" u="none" strike="noStrike" cap="none" dirty="0">
                <a:solidFill>
                  <a:srgbClr val="6B66C5"/>
                </a:solidFill>
                <a:latin typeface="Montserrat"/>
                <a:ea typeface="Montserrat"/>
                <a:cs typeface="Montserrat"/>
                <a:sym typeface="Montserrat"/>
              </a:rPr>
              <a:t>, dan/</a:t>
            </a:r>
            <a:r>
              <a:rPr lang="en-US" sz="2400" b="0" i="0" u="none" strike="noStrike" cap="none" dirty="0" err="1">
                <a:solidFill>
                  <a:srgbClr val="6B66C5"/>
                </a:solidFill>
                <a:latin typeface="Montserrat"/>
                <a:ea typeface="Montserrat"/>
                <a:cs typeface="Montserrat"/>
                <a:sym typeface="Montserrat"/>
              </a:rPr>
              <a:t>atau</a:t>
            </a:r>
            <a:r>
              <a:rPr lang="en-US" sz="2400" b="0" i="0" u="none" strike="noStrike" cap="none" dirty="0">
                <a:solidFill>
                  <a:srgbClr val="6B66C5"/>
                </a:solidFill>
                <a:latin typeface="Montserrat"/>
                <a:ea typeface="Montserrat"/>
                <a:cs typeface="Montserrat"/>
                <a:sym typeface="Montserrat"/>
              </a:rPr>
              <a:t> </a:t>
            </a:r>
            <a:r>
              <a:rPr lang="en-US" sz="2400" b="0" i="0" u="none" strike="noStrike" cap="none" dirty="0" err="1">
                <a:solidFill>
                  <a:srgbClr val="6B66C5"/>
                </a:solidFill>
                <a:latin typeface="Montserrat"/>
                <a:ea typeface="Montserrat"/>
                <a:cs typeface="Montserrat"/>
                <a:sym typeface="Montserrat"/>
              </a:rPr>
              <a:t>bunyi</a:t>
            </a:r>
            <a:r>
              <a:rPr lang="en-US" sz="2400" b="0" i="0" u="none" strike="noStrike" cap="none" dirty="0">
                <a:solidFill>
                  <a:srgbClr val="6B66C5"/>
                </a:solidFill>
                <a:latin typeface="Montserrat"/>
                <a:ea typeface="Montserrat"/>
                <a:cs typeface="Montserrat"/>
                <a:sym typeface="Montserrat"/>
              </a:rPr>
              <a:t>, yang </a:t>
            </a:r>
            <a:r>
              <a:rPr lang="en-US" sz="2400" b="0" i="0" u="none" strike="noStrike" cap="none" dirty="0" err="1">
                <a:solidFill>
                  <a:srgbClr val="6B66C5"/>
                </a:solidFill>
                <a:latin typeface="Montserrat"/>
                <a:ea typeface="Montserrat"/>
                <a:cs typeface="Montserrat"/>
                <a:sym typeface="Montserrat"/>
              </a:rPr>
              <a:t>merepresentasikan</a:t>
            </a:r>
            <a:r>
              <a:rPr lang="en-US" sz="2400" b="0" i="0" u="none" strike="noStrike" cap="none" dirty="0">
                <a:solidFill>
                  <a:srgbClr val="6B66C5"/>
                </a:solidFill>
                <a:latin typeface="Montserrat"/>
                <a:ea typeface="Montserrat"/>
                <a:cs typeface="Montserrat"/>
                <a:sym typeface="Montserrat"/>
              </a:rPr>
              <a:t> </a:t>
            </a:r>
            <a:r>
              <a:rPr lang="en-US" sz="2400" b="0" i="0" u="none" strike="noStrike" cap="none" dirty="0" err="1">
                <a:solidFill>
                  <a:srgbClr val="6B66C5"/>
                </a:solidFill>
                <a:latin typeface="Montserrat"/>
                <a:ea typeface="Montserrat"/>
                <a:cs typeface="Montserrat"/>
                <a:sym typeface="Montserrat"/>
              </a:rPr>
              <a:t>keadaan</a:t>
            </a:r>
            <a:r>
              <a:rPr lang="en-US" sz="2400" b="0" i="0" u="none" strike="noStrike" cap="none" dirty="0">
                <a:solidFill>
                  <a:srgbClr val="6B66C5"/>
                </a:solidFill>
                <a:latin typeface="Montserrat"/>
                <a:ea typeface="Montserrat"/>
                <a:cs typeface="Montserrat"/>
                <a:sym typeface="Montserrat"/>
              </a:rPr>
              <a:t> </a:t>
            </a:r>
            <a:r>
              <a:rPr lang="en-US" sz="2400" b="0" i="0" u="none" strike="noStrike" cap="none" dirty="0" err="1">
                <a:solidFill>
                  <a:srgbClr val="6B66C5"/>
                </a:solidFill>
                <a:latin typeface="Montserrat"/>
                <a:ea typeface="Montserrat"/>
                <a:cs typeface="Montserrat"/>
                <a:sym typeface="Montserrat"/>
              </a:rPr>
              <a:t>sebenarnya</a:t>
            </a:r>
            <a:r>
              <a:rPr lang="en-US" sz="2400" b="0" i="0" u="none" strike="noStrike" cap="none" dirty="0">
                <a:solidFill>
                  <a:srgbClr val="6B66C5"/>
                </a:solidFill>
                <a:latin typeface="Montserrat"/>
                <a:ea typeface="Montserrat"/>
                <a:cs typeface="Montserrat"/>
                <a:sym typeface="Montserrat"/>
              </a:rPr>
              <a:t> </a:t>
            </a:r>
            <a:r>
              <a:rPr lang="en-US" sz="2400" b="0" i="0" u="none" strike="noStrike" cap="none" dirty="0" err="1">
                <a:solidFill>
                  <a:srgbClr val="6B66C5"/>
                </a:solidFill>
                <a:latin typeface="Montserrat"/>
                <a:ea typeface="Montserrat"/>
                <a:cs typeface="Montserrat"/>
                <a:sym typeface="Montserrat"/>
              </a:rPr>
              <a:t>atau</a:t>
            </a:r>
            <a:r>
              <a:rPr lang="en-US" sz="2400" b="0" i="0" u="none" strike="noStrike" cap="none" dirty="0">
                <a:solidFill>
                  <a:srgbClr val="6B66C5"/>
                </a:solidFill>
                <a:latin typeface="Montserrat"/>
                <a:ea typeface="Montserrat"/>
                <a:cs typeface="Montserrat"/>
                <a:sym typeface="Montserrat"/>
              </a:rPr>
              <a:t> </a:t>
            </a:r>
            <a:r>
              <a:rPr lang="en-US" sz="2400" b="0" i="0" u="none" strike="noStrike" cap="none" dirty="0" err="1">
                <a:solidFill>
                  <a:srgbClr val="6B66C5"/>
                </a:solidFill>
                <a:latin typeface="Montserrat"/>
                <a:ea typeface="Montserrat"/>
                <a:cs typeface="Montserrat"/>
                <a:sym typeface="Montserrat"/>
              </a:rPr>
              <a:t>menunjukkan</a:t>
            </a:r>
            <a:r>
              <a:rPr lang="en-US" sz="2400" b="0" i="0" u="none" strike="noStrike" cap="none" dirty="0">
                <a:solidFill>
                  <a:srgbClr val="6B66C5"/>
                </a:solidFill>
                <a:latin typeface="Montserrat"/>
                <a:ea typeface="Montserrat"/>
                <a:cs typeface="Montserrat"/>
                <a:sym typeface="Montserrat"/>
              </a:rPr>
              <a:t> </a:t>
            </a:r>
            <a:r>
              <a:rPr lang="en-US" sz="2400" b="0" i="0" u="none" strike="noStrike" cap="none" dirty="0" err="1">
                <a:solidFill>
                  <a:srgbClr val="6B66C5"/>
                </a:solidFill>
                <a:latin typeface="Montserrat"/>
                <a:ea typeface="Montserrat"/>
                <a:cs typeface="Montserrat"/>
                <a:sym typeface="Montserrat"/>
              </a:rPr>
              <a:t>suatu</a:t>
            </a:r>
            <a:r>
              <a:rPr lang="en-US" sz="2400" b="0" i="0" u="none" strike="noStrike" cap="none" dirty="0">
                <a:solidFill>
                  <a:srgbClr val="6B66C5"/>
                </a:solidFill>
                <a:latin typeface="Montserrat"/>
                <a:ea typeface="Montserrat"/>
                <a:cs typeface="Montserrat"/>
                <a:sym typeface="Montserrat"/>
              </a:rPr>
              <a:t> ide, </a:t>
            </a:r>
            <a:r>
              <a:rPr lang="en-US" sz="2400" b="0" i="0" u="none" strike="noStrike" cap="none" dirty="0" err="1">
                <a:solidFill>
                  <a:srgbClr val="6B66C5"/>
                </a:solidFill>
                <a:latin typeface="Montserrat"/>
                <a:ea typeface="Montserrat"/>
                <a:cs typeface="Montserrat"/>
                <a:sym typeface="Montserrat"/>
              </a:rPr>
              <a:t>objek</a:t>
            </a:r>
            <a:r>
              <a:rPr lang="en-US" sz="2400" b="0" i="0" u="none" strike="noStrike" cap="none" dirty="0">
                <a:solidFill>
                  <a:srgbClr val="6B66C5"/>
                </a:solidFill>
                <a:latin typeface="Montserrat"/>
                <a:ea typeface="Montserrat"/>
                <a:cs typeface="Montserrat"/>
                <a:sym typeface="Montserrat"/>
              </a:rPr>
              <a:t>, </a:t>
            </a:r>
            <a:r>
              <a:rPr lang="en-US" sz="2400" b="0" i="0" u="none" strike="noStrike" cap="none" dirty="0" err="1">
                <a:solidFill>
                  <a:srgbClr val="6B66C5"/>
                </a:solidFill>
                <a:latin typeface="Montserrat"/>
                <a:ea typeface="Montserrat"/>
                <a:cs typeface="Montserrat"/>
                <a:sym typeface="Montserrat"/>
              </a:rPr>
              <a:t>kondisi</a:t>
            </a:r>
            <a:r>
              <a:rPr lang="en-US" sz="2400" b="0" i="0" u="none" strike="noStrike" cap="none" dirty="0">
                <a:solidFill>
                  <a:srgbClr val="6B66C5"/>
                </a:solidFill>
                <a:latin typeface="Montserrat"/>
                <a:ea typeface="Montserrat"/>
                <a:cs typeface="Montserrat"/>
                <a:sym typeface="Montserrat"/>
              </a:rPr>
              <a:t>, </a:t>
            </a:r>
            <a:r>
              <a:rPr lang="en-US" sz="2400" b="0" i="0" u="none" strike="noStrike" cap="none" dirty="0" err="1">
                <a:solidFill>
                  <a:srgbClr val="6B66C5"/>
                </a:solidFill>
                <a:latin typeface="Montserrat"/>
                <a:ea typeface="Montserrat"/>
                <a:cs typeface="Montserrat"/>
                <a:sym typeface="Montserrat"/>
              </a:rPr>
              <a:t>atau</a:t>
            </a:r>
            <a:r>
              <a:rPr lang="en-US" sz="2400" b="0" i="0" u="none" strike="noStrike" cap="none" dirty="0">
                <a:solidFill>
                  <a:srgbClr val="6B66C5"/>
                </a:solidFill>
                <a:latin typeface="Montserrat"/>
                <a:ea typeface="Montserrat"/>
                <a:cs typeface="Montserrat"/>
                <a:sym typeface="Montserrat"/>
              </a:rPr>
              <a:t> </a:t>
            </a:r>
            <a:r>
              <a:rPr lang="en-US" sz="2400" b="0" i="0" u="none" strike="noStrike" cap="none" dirty="0" err="1">
                <a:solidFill>
                  <a:srgbClr val="6B66C5"/>
                </a:solidFill>
                <a:latin typeface="Montserrat"/>
                <a:ea typeface="Montserrat"/>
                <a:cs typeface="Montserrat"/>
                <a:sym typeface="Montserrat"/>
              </a:rPr>
              <a:t>situasi</a:t>
            </a:r>
            <a:r>
              <a:rPr lang="en-US" sz="2400" b="0" i="0" u="none" strike="noStrike" cap="none" dirty="0">
                <a:solidFill>
                  <a:srgbClr val="6B66C5"/>
                </a:solidFill>
                <a:latin typeface="Montserrat"/>
                <a:ea typeface="Montserrat"/>
                <a:cs typeface="Montserrat"/>
                <a:sym typeface="Montserrat"/>
              </a:rPr>
              <a:t>.</a:t>
            </a:r>
            <a:endParaRPr sz="1200" dirty="0"/>
          </a:p>
          <a:p>
            <a:pPr marL="0" marR="0" lvl="0" indent="0" algn="l" rtl="0">
              <a:lnSpc>
                <a:spcPct val="120000"/>
              </a:lnSpc>
              <a:spcBef>
                <a:spcPts val="0"/>
              </a:spcBef>
              <a:spcAft>
                <a:spcPts val="0"/>
              </a:spcAft>
              <a:buNone/>
            </a:pPr>
            <a:r>
              <a:rPr lang="en-US" sz="2400" b="0" i="0" u="none" strike="noStrike" cap="none" dirty="0">
                <a:solidFill>
                  <a:srgbClr val="6B66C5"/>
                </a:solidFill>
                <a:latin typeface="Montserrat"/>
                <a:ea typeface="Montserrat"/>
                <a:cs typeface="Montserrat"/>
                <a:sym typeface="Montserrat"/>
              </a:rPr>
              <a:t>(</a:t>
            </a:r>
            <a:r>
              <a:rPr lang="en-US" sz="2400" b="0" i="0" u="none" strike="noStrike" cap="none" dirty="0" err="1">
                <a:solidFill>
                  <a:srgbClr val="6B66C5"/>
                </a:solidFill>
                <a:latin typeface="Montserrat"/>
                <a:ea typeface="Montserrat"/>
                <a:cs typeface="Montserrat"/>
                <a:sym typeface="Montserrat"/>
              </a:rPr>
              <a:t>Perpres</a:t>
            </a:r>
            <a:r>
              <a:rPr lang="en-US" sz="2400" b="0" i="0" u="none" strike="noStrike" cap="none" dirty="0">
                <a:solidFill>
                  <a:srgbClr val="6B66C5"/>
                </a:solidFill>
                <a:latin typeface="Montserrat"/>
                <a:ea typeface="Montserrat"/>
                <a:cs typeface="Montserrat"/>
                <a:sym typeface="Montserrat"/>
              </a:rPr>
              <a:t> </a:t>
            </a:r>
            <a:r>
              <a:rPr lang="en-US" sz="2400" b="0" i="0" u="none" strike="noStrike" cap="none" dirty="0" err="1">
                <a:solidFill>
                  <a:srgbClr val="6B66C5"/>
                </a:solidFill>
                <a:latin typeface="Montserrat"/>
                <a:ea typeface="Montserrat"/>
                <a:cs typeface="Montserrat"/>
                <a:sym typeface="Montserrat"/>
              </a:rPr>
              <a:t>Nomor</a:t>
            </a:r>
            <a:r>
              <a:rPr lang="en-US" sz="2400" b="0" i="0" u="none" strike="noStrike" cap="none" dirty="0">
                <a:solidFill>
                  <a:srgbClr val="6B66C5"/>
                </a:solidFill>
                <a:latin typeface="Montserrat"/>
                <a:ea typeface="Montserrat"/>
                <a:cs typeface="Montserrat"/>
                <a:sym typeface="Montserrat"/>
              </a:rPr>
              <a:t> 39 </a:t>
            </a:r>
            <a:r>
              <a:rPr lang="en-US" sz="2400" b="0" i="0" u="none" strike="noStrike" cap="none" dirty="0" err="1">
                <a:solidFill>
                  <a:srgbClr val="6B66C5"/>
                </a:solidFill>
                <a:latin typeface="Montserrat"/>
                <a:ea typeface="Montserrat"/>
                <a:cs typeface="Montserrat"/>
                <a:sym typeface="Montserrat"/>
              </a:rPr>
              <a:t>Tahun</a:t>
            </a:r>
            <a:r>
              <a:rPr lang="en-US" sz="2400" b="0" i="0" u="none" strike="noStrike" cap="none" dirty="0">
                <a:solidFill>
                  <a:srgbClr val="6B66C5"/>
                </a:solidFill>
                <a:latin typeface="Montserrat"/>
                <a:ea typeface="Montserrat"/>
                <a:cs typeface="Montserrat"/>
                <a:sym typeface="Montserrat"/>
              </a:rPr>
              <a:t> 2019)</a:t>
            </a:r>
            <a:endParaRPr sz="1200" dirty="0"/>
          </a:p>
          <a:p>
            <a:pPr marL="0" marR="0" lvl="0" indent="0" algn="l" rtl="0">
              <a:lnSpc>
                <a:spcPct val="120000"/>
              </a:lnSpc>
              <a:spcBef>
                <a:spcPts val="0"/>
              </a:spcBef>
              <a:spcAft>
                <a:spcPts val="0"/>
              </a:spcAft>
              <a:buNone/>
            </a:pPr>
            <a:endParaRPr sz="2400" b="0" i="0" u="none" strike="noStrike" cap="none" dirty="0">
              <a:solidFill>
                <a:srgbClr val="6B66C5"/>
              </a:solidFill>
              <a:latin typeface="Montserrat"/>
              <a:ea typeface="Montserrat"/>
              <a:cs typeface="Montserrat"/>
              <a:sym typeface="Montserrat"/>
            </a:endParaRPr>
          </a:p>
        </p:txBody>
      </p:sp>
      <p:sp>
        <p:nvSpPr>
          <p:cNvPr id="124" name="Google Shape;124;p3"/>
          <p:cNvSpPr txBox="1"/>
          <p:nvPr/>
        </p:nvSpPr>
        <p:spPr>
          <a:xfrm>
            <a:off x="9513137" y="2409876"/>
            <a:ext cx="8327730" cy="8829020"/>
          </a:xfrm>
          <a:prstGeom prst="rect">
            <a:avLst/>
          </a:prstGeom>
          <a:noFill/>
          <a:ln>
            <a:noFill/>
          </a:ln>
        </p:spPr>
        <p:txBody>
          <a:bodyPr spcFirstLastPara="1" wrap="square" lIns="0" tIns="0" rIns="0" bIns="0" anchor="t" anchorCtr="0">
            <a:spAutoFit/>
          </a:bodyPr>
          <a:lstStyle/>
          <a:p>
            <a:pPr marL="0" marR="0" lvl="0" indent="0" algn="l" rtl="0">
              <a:lnSpc>
                <a:spcPct val="153000"/>
              </a:lnSpc>
              <a:spcBef>
                <a:spcPts val="0"/>
              </a:spcBef>
              <a:spcAft>
                <a:spcPts val="0"/>
              </a:spcAft>
              <a:buNone/>
            </a:pPr>
            <a:r>
              <a:rPr lang="en-US" sz="2700" b="0" i="0" u="none" strike="noStrike" cap="none" dirty="0" err="1">
                <a:solidFill>
                  <a:srgbClr val="6B66C5"/>
                </a:solidFill>
                <a:latin typeface="Montserrat"/>
                <a:ea typeface="Montserrat"/>
                <a:cs typeface="Montserrat"/>
                <a:sym typeface="Montserrat"/>
              </a:rPr>
              <a:t>Standar</a:t>
            </a:r>
            <a:r>
              <a:rPr lang="en-US" sz="2700" b="0" i="0" u="none" strike="noStrike" cap="none" dirty="0">
                <a:solidFill>
                  <a:srgbClr val="6B66C5"/>
                </a:solidFill>
                <a:latin typeface="Montserrat"/>
                <a:ea typeface="Montserrat"/>
                <a:cs typeface="Montserrat"/>
                <a:sym typeface="Montserrat"/>
              </a:rPr>
              <a:t> </a:t>
            </a:r>
            <a:r>
              <a:rPr lang="en-US" sz="2700" b="0" i="0" u="none" strike="noStrike" cap="none" dirty="0" err="1">
                <a:solidFill>
                  <a:srgbClr val="6B66C5"/>
                </a:solidFill>
                <a:latin typeface="Montserrat"/>
                <a:ea typeface="Montserrat"/>
                <a:cs typeface="Montserrat"/>
                <a:sym typeface="Montserrat"/>
              </a:rPr>
              <a:t>adalah</a:t>
            </a:r>
            <a:r>
              <a:rPr lang="en-US" sz="2700" b="0" i="0" u="none" strike="noStrike" cap="none" dirty="0">
                <a:solidFill>
                  <a:srgbClr val="6B66C5"/>
                </a:solidFill>
                <a:latin typeface="Montserrat"/>
                <a:ea typeface="Montserrat"/>
                <a:cs typeface="Montserrat"/>
                <a:sym typeface="Montserrat"/>
              </a:rPr>
              <a:t> </a:t>
            </a:r>
            <a:r>
              <a:rPr lang="en-US" sz="2700" b="0" i="0" u="none" strike="noStrike" cap="none" dirty="0" err="1">
                <a:solidFill>
                  <a:srgbClr val="6B66C5"/>
                </a:solidFill>
                <a:latin typeface="Montserrat"/>
                <a:ea typeface="Montserrat"/>
                <a:cs typeface="Montserrat"/>
                <a:sym typeface="Montserrat"/>
              </a:rPr>
              <a:t>persyaratan</a:t>
            </a:r>
            <a:r>
              <a:rPr lang="en-US" sz="2700" b="0" i="0" u="none" strike="noStrike" cap="none" dirty="0">
                <a:solidFill>
                  <a:srgbClr val="6B66C5"/>
                </a:solidFill>
                <a:latin typeface="Montserrat"/>
                <a:ea typeface="Montserrat"/>
                <a:cs typeface="Montserrat"/>
                <a:sym typeface="Montserrat"/>
              </a:rPr>
              <a:t> </a:t>
            </a:r>
            <a:r>
              <a:rPr lang="en-US" sz="2700" b="0" i="0" u="none" strike="noStrike" cap="none" dirty="0" err="1">
                <a:solidFill>
                  <a:srgbClr val="6B66C5"/>
                </a:solidFill>
                <a:latin typeface="Montserrat"/>
                <a:ea typeface="Montserrat"/>
                <a:cs typeface="Montserrat"/>
                <a:sym typeface="Montserrat"/>
              </a:rPr>
              <a:t>teknis</a:t>
            </a:r>
            <a:r>
              <a:rPr lang="en-US" sz="2700" b="0" i="0" u="none" strike="noStrike" cap="none" dirty="0">
                <a:solidFill>
                  <a:srgbClr val="6B66C5"/>
                </a:solidFill>
                <a:latin typeface="Montserrat"/>
                <a:ea typeface="Montserrat"/>
                <a:cs typeface="Montserrat"/>
                <a:sym typeface="Montserrat"/>
              </a:rPr>
              <a:t> </a:t>
            </a:r>
            <a:r>
              <a:rPr lang="en-US" sz="2700" b="0" i="0" u="none" strike="noStrike" cap="none" dirty="0" err="1">
                <a:solidFill>
                  <a:srgbClr val="6B66C5"/>
                </a:solidFill>
                <a:latin typeface="Montserrat"/>
                <a:ea typeface="Montserrat"/>
                <a:cs typeface="Montserrat"/>
                <a:sym typeface="Montserrat"/>
              </a:rPr>
              <a:t>atau</a:t>
            </a:r>
            <a:r>
              <a:rPr lang="en-US" sz="2700" b="0" i="0" u="none" strike="noStrike" cap="none" dirty="0">
                <a:solidFill>
                  <a:srgbClr val="6B66C5"/>
                </a:solidFill>
                <a:latin typeface="Montserrat"/>
                <a:ea typeface="Montserrat"/>
                <a:cs typeface="Montserrat"/>
                <a:sym typeface="Montserrat"/>
              </a:rPr>
              <a:t> </a:t>
            </a:r>
            <a:r>
              <a:rPr lang="en-US" sz="2700" b="0" i="0" u="none" strike="noStrike" cap="none" dirty="0" err="1">
                <a:solidFill>
                  <a:srgbClr val="6B66C5"/>
                </a:solidFill>
                <a:latin typeface="Montserrat"/>
                <a:ea typeface="Montserrat"/>
                <a:cs typeface="Montserrat"/>
                <a:sym typeface="Montserrat"/>
              </a:rPr>
              <a:t>sesuatu</a:t>
            </a:r>
            <a:r>
              <a:rPr lang="en-US" sz="2700" b="0" i="0" u="none" strike="noStrike" cap="none" dirty="0">
                <a:solidFill>
                  <a:srgbClr val="6B66C5"/>
                </a:solidFill>
                <a:latin typeface="Montserrat"/>
                <a:ea typeface="Montserrat"/>
                <a:cs typeface="Montserrat"/>
                <a:sym typeface="Montserrat"/>
              </a:rPr>
              <a:t> yang </a:t>
            </a:r>
            <a:r>
              <a:rPr lang="en-US" sz="2700" b="0" i="0" u="none" strike="noStrike" cap="none" dirty="0" err="1">
                <a:solidFill>
                  <a:srgbClr val="6B66C5"/>
                </a:solidFill>
                <a:latin typeface="Montserrat"/>
                <a:ea typeface="Montserrat"/>
                <a:cs typeface="Montserrat"/>
                <a:sym typeface="Montserrat"/>
              </a:rPr>
              <a:t>dibakukan,termasuk</a:t>
            </a:r>
            <a:r>
              <a:rPr lang="en-US" sz="2700" b="0" i="0" u="none" strike="noStrike" cap="none" dirty="0">
                <a:solidFill>
                  <a:srgbClr val="6B66C5"/>
                </a:solidFill>
                <a:latin typeface="Montserrat"/>
                <a:ea typeface="Montserrat"/>
                <a:cs typeface="Montserrat"/>
                <a:sym typeface="Montserrat"/>
              </a:rPr>
              <a:t> tata-</a:t>
            </a:r>
            <a:r>
              <a:rPr lang="en-US" sz="2700" b="0" i="0" u="none" strike="noStrike" cap="none" dirty="0" err="1">
                <a:solidFill>
                  <a:srgbClr val="6B66C5"/>
                </a:solidFill>
                <a:latin typeface="Montserrat"/>
                <a:ea typeface="Montserrat"/>
                <a:cs typeface="Montserrat"/>
                <a:sym typeface="Montserrat"/>
              </a:rPr>
              <a:t>cara</a:t>
            </a:r>
            <a:r>
              <a:rPr lang="en-US" sz="2700" b="0" i="0" u="none" strike="noStrike" cap="none" dirty="0">
                <a:solidFill>
                  <a:srgbClr val="6B66C5"/>
                </a:solidFill>
                <a:latin typeface="Montserrat"/>
                <a:ea typeface="Montserrat"/>
                <a:cs typeface="Montserrat"/>
                <a:sym typeface="Montserrat"/>
              </a:rPr>
              <a:t> dan </a:t>
            </a:r>
            <a:r>
              <a:rPr lang="en-US" sz="2700" b="0" i="0" u="none" strike="noStrike" cap="none" dirty="0" err="1">
                <a:solidFill>
                  <a:srgbClr val="6B66C5"/>
                </a:solidFill>
                <a:latin typeface="Montserrat"/>
                <a:ea typeface="Montserrat"/>
                <a:cs typeface="Montserrat"/>
                <a:sym typeface="Montserrat"/>
              </a:rPr>
              <a:t>metode</a:t>
            </a:r>
            <a:r>
              <a:rPr lang="en-US" sz="2700" b="0" i="0" u="none" strike="noStrike" cap="none" dirty="0">
                <a:solidFill>
                  <a:srgbClr val="6B66C5"/>
                </a:solidFill>
                <a:latin typeface="Montserrat"/>
                <a:ea typeface="Montserrat"/>
                <a:cs typeface="Montserrat"/>
                <a:sym typeface="Montserrat"/>
              </a:rPr>
              <a:t> yang </a:t>
            </a:r>
            <a:r>
              <a:rPr lang="en-US" sz="2700" b="0" i="0" u="none" strike="noStrike" cap="none" dirty="0" err="1">
                <a:solidFill>
                  <a:srgbClr val="6B66C5"/>
                </a:solidFill>
                <a:latin typeface="Montserrat"/>
                <a:ea typeface="Montserrat"/>
                <a:cs typeface="Montserrat"/>
                <a:sym typeface="Montserrat"/>
              </a:rPr>
              <a:t>disusun</a:t>
            </a:r>
            <a:r>
              <a:rPr lang="en-US" sz="2700" b="0" i="0" u="none" strike="noStrike" cap="none" dirty="0">
                <a:solidFill>
                  <a:srgbClr val="6B66C5"/>
                </a:solidFill>
                <a:latin typeface="Montserrat"/>
                <a:ea typeface="Montserrat"/>
                <a:cs typeface="Montserrat"/>
                <a:sym typeface="Montserrat"/>
              </a:rPr>
              <a:t> </a:t>
            </a:r>
            <a:r>
              <a:rPr lang="en-US" sz="2700" b="0" i="0" u="none" strike="noStrike" cap="none" dirty="0" err="1">
                <a:solidFill>
                  <a:srgbClr val="6B66C5"/>
                </a:solidFill>
                <a:latin typeface="Montserrat"/>
                <a:ea typeface="Montserrat"/>
                <a:cs typeface="Montserrat"/>
                <a:sym typeface="Montserrat"/>
              </a:rPr>
              <a:t>berdasarkan</a:t>
            </a:r>
            <a:endParaRPr dirty="0"/>
          </a:p>
          <a:p>
            <a:pPr marL="0" marR="0" lvl="0" indent="0" algn="l" rtl="0">
              <a:lnSpc>
                <a:spcPct val="153000"/>
              </a:lnSpc>
              <a:spcBef>
                <a:spcPts val="0"/>
              </a:spcBef>
              <a:spcAft>
                <a:spcPts val="0"/>
              </a:spcAft>
              <a:buNone/>
            </a:pPr>
            <a:r>
              <a:rPr lang="en-US" sz="2700" b="0" i="0" u="none" strike="noStrike" cap="none" dirty="0" err="1">
                <a:solidFill>
                  <a:srgbClr val="6B66C5"/>
                </a:solidFill>
                <a:latin typeface="Montserrat"/>
                <a:ea typeface="Montserrat"/>
                <a:cs typeface="Montserrat"/>
                <a:sym typeface="Montserrat"/>
              </a:rPr>
              <a:t>konsensus</a:t>
            </a:r>
            <a:r>
              <a:rPr lang="en-US" sz="2700" b="0" i="0" u="none" strike="noStrike" cap="none" dirty="0">
                <a:solidFill>
                  <a:srgbClr val="6B66C5"/>
                </a:solidFill>
                <a:latin typeface="Montserrat"/>
                <a:ea typeface="Montserrat"/>
                <a:cs typeface="Montserrat"/>
                <a:sym typeface="Montserrat"/>
              </a:rPr>
              <a:t> </a:t>
            </a:r>
            <a:r>
              <a:rPr lang="en-US" sz="2700" b="0" i="0" u="none" strike="noStrike" cap="none" dirty="0" err="1">
                <a:solidFill>
                  <a:srgbClr val="6B66C5"/>
                </a:solidFill>
                <a:latin typeface="Montserrat"/>
                <a:ea typeface="Montserrat"/>
                <a:cs typeface="Montserrat"/>
                <a:sym typeface="Montserrat"/>
              </a:rPr>
              <a:t>semua</a:t>
            </a:r>
            <a:r>
              <a:rPr lang="en-US" sz="2700" b="0" i="0" u="none" strike="noStrike" cap="none" dirty="0">
                <a:solidFill>
                  <a:srgbClr val="6B66C5"/>
                </a:solidFill>
                <a:latin typeface="Montserrat"/>
                <a:ea typeface="Montserrat"/>
                <a:cs typeface="Montserrat"/>
                <a:sym typeface="Montserrat"/>
              </a:rPr>
              <a:t> </a:t>
            </a:r>
            <a:r>
              <a:rPr lang="en-US" sz="2700" b="0" i="0" u="none" strike="noStrike" cap="none" dirty="0" err="1">
                <a:solidFill>
                  <a:srgbClr val="6B66C5"/>
                </a:solidFill>
                <a:latin typeface="Montserrat"/>
                <a:ea typeface="Montserrat"/>
                <a:cs typeface="Montserrat"/>
                <a:sym typeface="Montserrat"/>
              </a:rPr>
              <a:t>pihak</a:t>
            </a:r>
            <a:r>
              <a:rPr lang="en-US" sz="2700" b="0" i="0" u="none" strike="noStrike" cap="none" dirty="0">
                <a:solidFill>
                  <a:srgbClr val="6B66C5"/>
                </a:solidFill>
                <a:latin typeface="Montserrat"/>
                <a:ea typeface="Montserrat"/>
                <a:cs typeface="Montserrat"/>
                <a:sym typeface="Montserrat"/>
              </a:rPr>
              <a:t>/</a:t>
            </a:r>
            <a:r>
              <a:rPr lang="en-US" sz="2700" b="0" i="0" u="none" strike="noStrike" cap="none" dirty="0" err="1">
                <a:solidFill>
                  <a:srgbClr val="6B66C5"/>
                </a:solidFill>
                <a:latin typeface="Montserrat"/>
                <a:ea typeface="Montserrat"/>
                <a:cs typeface="Montserrat"/>
                <a:sym typeface="Montserrat"/>
              </a:rPr>
              <a:t>Pemerintah</a:t>
            </a:r>
            <a:r>
              <a:rPr lang="en-US" sz="2700" b="0" i="0" u="none" strike="noStrike" cap="none" dirty="0">
                <a:solidFill>
                  <a:srgbClr val="6B66C5"/>
                </a:solidFill>
                <a:latin typeface="Montserrat"/>
                <a:ea typeface="Montserrat"/>
                <a:cs typeface="Montserrat"/>
                <a:sym typeface="Montserrat"/>
              </a:rPr>
              <a:t>/ </a:t>
            </a:r>
            <a:r>
              <a:rPr lang="en-US" sz="2700" b="0" i="0" u="none" strike="noStrike" cap="none" dirty="0" err="1">
                <a:solidFill>
                  <a:srgbClr val="6B66C5"/>
                </a:solidFill>
                <a:latin typeface="Montserrat"/>
                <a:ea typeface="Montserrat"/>
                <a:cs typeface="Montserrat"/>
                <a:sym typeface="Montserrat"/>
              </a:rPr>
              <a:t>keputusan</a:t>
            </a:r>
            <a:r>
              <a:rPr lang="en-US" sz="2700" b="0" i="0" u="none" strike="noStrike" cap="none" dirty="0">
                <a:solidFill>
                  <a:srgbClr val="6B66C5"/>
                </a:solidFill>
                <a:latin typeface="Montserrat"/>
                <a:ea typeface="Montserrat"/>
                <a:cs typeface="Montserrat"/>
                <a:sym typeface="Montserrat"/>
              </a:rPr>
              <a:t> </a:t>
            </a:r>
            <a:r>
              <a:rPr lang="en-US" sz="2700" b="0" i="0" u="none" strike="noStrike" cap="none" dirty="0" err="1">
                <a:solidFill>
                  <a:srgbClr val="6B66C5"/>
                </a:solidFill>
                <a:latin typeface="Montserrat"/>
                <a:ea typeface="Montserrat"/>
                <a:cs typeface="Montserrat"/>
                <a:sym typeface="Montserrat"/>
              </a:rPr>
              <a:t>internasional</a:t>
            </a:r>
            <a:endParaRPr dirty="0"/>
          </a:p>
          <a:p>
            <a:pPr marL="0" marR="0" lvl="0" indent="0" algn="l" rtl="0">
              <a:lnSpc>
                <a:spcPct val="153000"/>
              </a:lnSpc>
              <a:spcBef>
                <a:spcPts val="0"/>
              </a:spcBef>
              <a:spcAft>
                <a:spcPts val="0"/>
              </a:spcAft>
              <a:buNone/>
            </a:pPr>
            <a:r>
              <a:rPr lang="en-US" sz="2700" b="0" i="0" u="none" strike="noStrike" cap="none" dirty="0">
                <a:solidFill>
                  <a:srgbClr val="6B66C5"/>
                </a:solidFill>
                <a:latin typeface="Montserrat"/>
                <a:ea typeface="Montserrat"/>
                <a:cs typeface="Montserrat"/>
                <a:sym typeface="Montserrat"/>
              </a:rPr>
              <a:t>yang </a:t>
            </a:r>
            <a:r>
              <a:rPr lang="en-US" sz="2700" b="0" i="0" u="none" strike="noStrike" cap="none" dirty="0" err="1">
                <a:solidFill>
                  <a:srgbClr val="6B66C5"/>
                </a:solidFill>
                <a:latin typeface="Montserrat"/>
                <a:ea typeface="Montserrat"/>
                <a:cs typeface="Montserrat"/>
                <a:sym typeface="Montserrat"/>
              </a:rPr>
              <a:t>terkait</a:t>
            </a:r>
            <a:r>
              <a:rPr lang="en-US" sz="2700" b="0" i="0" u="none" strike="noStrike" cap="none" dirty="0">
                <a:solidFill>
                  <a:srgbClr val="6B66C5"/>
                </a:solidFill>
                <a:latin typeface="Montserrat"/>
                <a:ea typeface="Montserrat"/>
                <a:cs typeface="Montserrat"/>
                <a:sym typeface="Montserrat"/>
              </a:rPr>
              <a:t> </a:t>
            </a:r>
            <a:r>
              <a:rPr lang="en-US" sz="2700" b="0" i="0" u="none" strike="noStrike" cap="none" dirty="0" err="1">
                <a:solidFill>
                  <a:srgbClr val="6B66C5"/>
                </a:solidFill>
                <a:latin typeface="Montserrat"/>
                <a:ea typeface="Montserrat"/>
                <a:cs typeface="Montserrat"/>
                <a:sym typeface="Montserrat"/>
              </a:rPr>
              <a:t>dengan</a:t>
            </a:r>
            <a:r>
              <a:rPr lang="en-US" sz="2700" b="0" i="0" u="none" strike="noStrike" cap="none" dirty="0">
                <a:solidFill>
                  <a:srgbClr val="6B66C5"/>
                </a:solidFill>
                <a:latin typeface="Montserrat"/>
                <a:ea typeface="Montserrat"/>
                <a:cs typeface="Montserrat"/>
                <a:sym typeface="Montserrat"/>
              </a:rPr>
              <a:t> </a:t>
            </a:r>
            <a:r>
              <a:rPr lang="en-US" sz="2700" b="0" i="0" u="none" strike="noStrike" cap="none" dirty="0" err="1">
                <a:solidFill>
                  <a:srgbClr val="6B66C5"/>
                </a:solidFill>
                <a:latin typeface="Montserrat"/>
                <a:ea typeface="Montserrat"/>
                <a:cs typeface="Montserrat"/>
                <a:sym typeface="Montserrat"/>
              </a:rPr>
              <a:t>memperhatikan</a:t>
            </a:r>
            <a:r>
              <a:rPr lang="en-US" sz="2700" b="0" i="0" u="none" strike="noStrike" cap="none" dirty="0">
                <a:solidFill>
                  <a:srgbClr val="6B66C5"/>
                </a:solidFill>
                <a:latin typeface="Montserrat"/>
                <a:ea typeface="Montserrat"/>
                <a:cs typeface="Montserrat"/>
                <a:sym typeface="Montserrat"/>
              </a:rPr>
              <a:t> </a:t>
            </a:r>
            <a:r>
              <a:rPr lang="en-US" sz="2700" b="0" i="0" u="none" strike="noStrike" cap="none" dirty="0" err="1">
                <a:solidFill>
                  <a:srgbClr val="6B66C5"/>
                </a:solidFill>
                <a:latin typeface="Montserrat"/>
                <a:ea typeface="Montserrat"/>
                <a:cs typeface="Montserrat"/>
                <a:sym typeface="Montserrat"/>
              </a:rPr>
              <a:t>syarat</a:t>
            </a:r>
            <a:r>
              <a:rPr lang="en-US" sz="2700" b="0" i="0" u="none" strike="noStrike" cap="none" dirty="0">
                <a:solidFill>
                  <a:srgbClr val="6B66C5"/>
                </a:solidFill>
                <a:latin typeface="Montserrat"/>
                <a:ea typeface="Montserrat"/>
                <a:cs typeface="Montserrat"/>
                <a:sym typeface="Montserrat"/>
              </a:rPr>
              <a:t> </a:t>
            </a:r>
            <a:r>
              <a:rPr lang="en-US" sz="2700" b="0" i="0" u="none" strike="noStrike" cap="none" dirty="0" err="1">
                <a:solidFill>
                  <a:srgbClr val="6B66C5"/>
                </a:solidFill>
                <a:latin typeface="Montserrat"/>
                <a:ea typeface="Montserrat"/>
                <a:cs typeface="Montserrat"/>
                <a:sym typeface="Montserrat"/>
              </a:rPr>
              <a:t>keselamatan,keamanan</a:t>
            </a:r>
            <a:r>
              <a:rPr lang="en-US" sz="2700" b="0" i="0" u="none" strike="noStrike" cap="none" dirty="0">
                <a:solidFill>
                  <a:srgbClr val="6B66C5"/>
                </a:solidFill>
                <a:latin typeface="Montserrat"/>
                <a:ea typeface="Montserrat"/>
                <a:cs typeface="Montserrat"/>
                <a:sym typeface="Montserrat"/>
              </a:rPr>
              <a:t>, </a:t>
            </a:r>
            <a:r>
              <a:rPr lang="en-US" sz="2700" b="0" i="0" u="none" strike="noStrike" cap="none" dirty="0" err="1">
                <a:solidFill>
                  <a:srgbClr val="6B66C5"/>
                </a:solidFill>
                <a:latin typeface="Montserrat"/>
                <a:ea typeface="Montserrat"/>
                <a:cs typeface="Montserrat"/>
                <a:sym typeface="Montserrat"/>
              </a:rPr>
              <a:t>kesehatan</a:t>
            </a:r>
            <a:r>
              <a:rPr lang="en-US" sz="2700" b="0" i="0" u="none" strike="noStrike" cap="none" dirty="0">
                <a:solidFill>
                  <a:srgbClr val="6B66C5"/>
                </a:solidFill>
                <a:latin typeface="Montserrat"/>
                <a:ea typeface="Montserrat"/>
                <a:cs typeface="Montserrat"/>
                <a:sym typeface="Montserrat"/>
              </a:rPr>
              <a:t>, </a:t>
            </a:r>
            <a:r>
              <a:rPr lang="en-US" sz="2700" b="0" i="0" u="none" strike="noStrike" cap="none" dirty="0" err="1">
                <a:solidFill>
                  <a:srgbClr val="6B66C5"/>
                </a:solidFill>
                <a:latin typeface="Montserrat"/>
                <a:ea typeface="Montserrat"/>
                <a:cs typeface="Montserrat"/>
                <a:sym typeface="Montserrat"/>
              </a:rPr>
              <a:t>lingkungan</a:t>
            </a:r>
            <a:r>
              <a:rPr lang="en-US" sz="2700" b="0" i="0" u="none" strike="noStrike" cap="none" dirty="0">
                <a:solidFill>
                  <a:srgbClr val="6B66C5"/>
                </a:solidFill>
                <a:latin typeface="Montserrat"/>
                <a:ea typeface="Montserrat"/>
                <a:cs typeface="Montserrat"/>
                <a:sym typeface="Montserrat"/>
              </a:rPr>
              <a:t> </a:t>
            </a:r>
            <a:r>
              <a:rPr lang="en-US" sz="2700" b="0" i="0" u="none" strike="noStrike" cap="none" dirty="0" err="1">
                <a:solidFill>
                  <a:srgbClr val="6B66C5"/>
                </a:solidFill>
                <a:latin typeface="Montserrat"/>
                <a:ea typeface="Montserrat"/>
                <a:cs typeface="Montserrat"/>
                <a:sym typeface="Montserrat"/>
              </a:rPr>
              <a:t>hidup</a:t>
            </a:r>
            <a:r>
              <a:rPr lang="en-US" sz="2700" b="0" i="0" u="none" strike="noStrike" cap="none" dirty="0">
                <a:solidFill>
                  <a:srgbClr val="6B66C5"/>
                </a:solidFill>
                <a:latin typeface="Montserrat"/>
                <a:ea typeface="Montserrat"/>
                <a:cs typeface="Montserrat"/>
                <a:sym typeface="Montserrat"/>
              </a:rPr>
              <a:t>, </a:t>
            </a:r>
            <a:r>
              <a:rPr lang="en-US" sz="2700" b="0" i="0" u="none" strike="noStrike" cap="none" dirty="0" err="1">
                <a:solidFill>
                  <a:srgbClr val="6B66C5"/>
                </a:solidFill>
                <a:latin typeface="Montserrat"/>
                <a:ea typeface="Montserrat"/>
                <a:cs typeface="Montserrat"/>
                <a:sym typeface="Montserrat"/>
              </a:rPr>
              <a:t>perkembangan</a:t>
            </a:r>
            <a:r>
              <a:rPr lang="en-US" sz="2700" b="0" i="0" u="none" strike="noStrike" cap="none" dirty="0">
                <a:solidFill>
                  <a:srgbClr val="6B66C5"/>
                </a:solidFill>
                <a:latin typeface="Montserrat"/>
                <a:ea typeface="Montserrat"/>
                <a:cs typeface="Montserrat"/>
                <a:sym typeface="Montserrat"/>
              </a:rPr>
              <a:t> </a:t>
            </a:r>
            <a:r>
              <a:rPr lang="en-US" sz="2700" b="0" i="0" u="none" strike="noStrike" cap="none" dirty="0" err="1">
                <a:solidFill>
                  <a:srgbClr val="6B66C5"/>
                </a:solidFill>
                <a:latin typeface="Montserrat"/>
                <a:ea typeface="Montserrat"/>
                <a:cs typeface="Montserrat"/>
                <a:sym typeface="Montserrat"/>
              </a:rPr>
              <a:t>ilmu</a:t>
            </a:r>
            <a:endParaRPr dirty="0"/>
          </a:p>
          <a:p>
            <a:pPr marL="0" marR="0" lvl="0" indent="0" algn="l" rtl="0">
              <a:lnSpc>
                <a:spcPct val="153000"/>
              </a:lnSpc>
              <a:spcBef>
                <a:spcPts val="0"/>
              </a:spcBef>
              <a:spcAft>
                <a:spcPts val="0"/>
              </a:spcAft>
              <a:buNone/>
            </a:pPr>
            <a:r>
              <a:rPr lang="en-US" sz="2700" b="0" i="0" u="none" strike="noStrike" cap="none" dirty="0" err="1">
                <a:solidFill>
                  <a:srgbClr val="6B66C5"/>
                </a:solidFill>
                <a:latin typeface="Montserrat"/>
                <a:ea typeface="Montserrat"/>
                <a:cs typeface="Montserrat"/>
                <a:sym typeface="Montserrat"/>
              </a:rPr>
              <a:t>pengetahuan</a:t>
            </a:r>
            <a:r>
              <a:rPr lang="en-US" sz="2700" b="0" i="0" u="none" strike="noStrike" cap="none" dirty="0">
                <a:solidFill>
                  <a:srgbClr val="6B66C5"/>
                </a:solidFill>
                <a:latin typeface="Montserrat"/>
                <a:ea typeface="Montserrat"/>
                <a:cs typeface="Montserrat"/>
                <a:sym typeface="Montserrat"/>
              </a:rPr>
              <a:t> dan </a:t>
            </a:r>
            <a:r>
              <a:rPr lang="en-US" sz="2700" b="0" i="0" u="none" strike="noStrike" cap="none" dirty="0" err="1">
                <a:solidFill>
                  <a:srgbClr val="6B66C5"/>
                </a:solidFill>
                <a:latin typeface="Montserrat"/>
                <a:ea typeface="Montserrat"/>
                <a:cs typeface="Montserrat"/>
                <a:sym typeface="Montserrat"/>
              </a:rPr>
              <a:t>teknologi</a:t>
            </a:r>
            <a:r>
              <a:rPr lang="en-US" sz="2700" b="0" i="0" u="none" strike="noStrike" cap="none" dirty="0">
                <a:solidFill>
                  <a:srgbClr val="6B66C5"/>
                </a:solidFill>
                <a:latin typeface="Montserrat"/>
                <a:ea typeface="Montserrat"/>
                <a:cs typeface="Montserrat"/>
                <a:sym typeface="Montserrat"/>
              </a:rPr>
              <a:t>, </a:t>
            </a:r>
            <a:r>
              <a:rPr lang="en-US" sz="2700" b="0" i="0" u="none" strike="noStrike" cap="none" dirty="0" err="1">
                <a:solidFill>
                  <a:srgbClr val="6B66C5"/>
                </a:solidFill>
                <a:latin typeface="Montserrat"/>
                <a:ea typeface="Montserrat"/>
                <a:cs typeface="Montserrat"/>
                <a:sym typeface="Montserrat"/>
              </a:rPr>
              <a:t>pengalaman</a:t>
            </a:r>
            <a:r>
              <a:rPr lang="en-US" sz="2700" b="0" i="0" u="none" strike="noStrike" cap="none" dirty="0">
                <a:solidFill>
                  <a:srgbClr val="6B66C5"/>
                </a:solidFill>
                <a:latin typeface="Montserrat"/>
                <a:ea typeface="Montserrat"/>
                <a:cs typeface="Montserrat"/>
                <a:sym typeface="Montserrat"/>
              </a:rPr>
              <a:t>, </a:t>
            </a:r>
            <a:r>
              <a:rPr lang="en-US" sz="2700" b="0" i="0" u="none" strike="noStrike" cap="none" dirty="0" err="1">
                <a:solidFill>
                  <a:srgbClr val="6B66C5"/>
                </a:solidFill>
                <a:latin typeface="Montserrat"/>
                <a:ea typeface="Montserrat"/>
                <a:cs typeface="Montserrat"/>
                <a:sym typeface="Montserrat"/>
              </a:rPr>
              <a:t>serta</a:t>
            </a:r>
            <a:r>
              <a:rPr lang="en-US" sz="2700" b="0" i="0" u="none" strike="noStrike" cap="none" dirty="0">
                <a:solidFill>
                  <a:srgbClr val="6B66C5"/>
                </a:solidFill>
                <a:latin typeface="Montserrat"/>
                <a:ea typeface="Montserrat"/>
                <a:cs typeface="Montserrat"/>
                <a:sym typeface="Montserrat"/>
              </a:rPr>
              <a:t> </a:t>
            </a:r>
            <a:r>
              <a:rPr lang="en-US" sz="2700" b="0" i="0" u="none" strike="noStrike" cap="none" dirty="0" err="1">
                <a:solidFill>
                  <a:srgbClr val="6B66C5"/>
                </a:solidFill>
                <a:latin typeface="Montserrat"/>
                <a:ea typeface="Montserrat"/>
                <a:cs typeface="Montserrat"/>
                <a:sym typeface="Montserrat"/>
              </a:rPr>
              <a:t>perkembanganmasa</a:t>
            </a:r>
            <a:r>
              <a:rPr lang="en-US" sz="2700" b="0" i="0" u="none" strike="noStrike" cap="none" dirty="0">
                <a:solidFill>
                  <a:srgbClr val="6B66C5"/>
                </a:solidFill>
                <a:latin typeface="Montserrat"/>
                <a:ea typeface="Montserrat"/>
                <a:cs typeface="Montserrat"/>
                <a:sym typeface="Montserrat"/>
              </a:rPr>
              <a:t> </a:t>
            </a:r>
            <a:r>
              <a:rPr lang="en-US" sz="2700" b="0" i="0" u="none" strike="noStrike" cap="none" dirty="0" err="1">
                <a:solidFill>
                  <a:srgbClr val="6B66C5"/>
                </a:solidFill>
                <a:latin typeface="Montserrat"/>
                <a:ea typeface="Montserrat"/>
                <a:cs typeface="Montserrat"/>
                <a:sym typeface="Montserrat"/>
              </a:rPr>
              <a:t>kini</a:t>
            </a:r>
            <a:r>
              <a:rPr lang="en-US" sz="2700" b="0" i="0" u="none" strike="noStrike" cap="none" dirty="0">
                <a:solidFill>
                  <a:srgbClr val="6B66C5"/>
                </a:solidFill>
                <a:latin typeface="Montserrat"/>
                <a:ea typeface="Montserrat"/>
                <a:cs typeface="Montserrat"/>
                <a:sym typeface="Montserrat"/>
              </a:rPr>
              <a:t> dan masa </a:t>
            </a:r>
            <a:r>
              <a:rPr lang="en-US" sz="2700" b="0" i="0" u="none" strike="noStrike" cap="none" dirty="0" err="1">
                <a:solidFill>
                  <a:srgbClr val="6B66C5"/>
                </a:solidFill>
                <a:latin typeface="Montserrat"/>
                <a:ea typeface="Montserrat"/>
                <a:cs typeface="Montserrat"/>
                <a:sym typeface="Montserrat"/>
              </a:rPr>
              <a:t>depan</a:t>
            </a:r>
            <a:r>
              <a:rPr lang="en-US" sz="2700" b="0" i="0" u="none" strike="noStrike" cap="none" dirty="0">
                <a:solidFill>
                  <a:srgbClr val="6B66C5"/>
                </a:solidFill>
                <a:latin typeface="Montserrat"/>
                <a:ea typeface="Montserrat"/>
                <a:cs typeface="Montserrat"/>
                <a:sym typeface="Montserrat"/>
              </a:rPr>
              <a:t> </a:t>
            </a:r>
            <a:r>
              <a:rPr lang="en-US" sz="2700" b="0" i="0" u="none" strike="noStrike" cap="none" dirty="0" err="1">
                <a:solidFill>
                  <a:srgbClr val="6B66C5"/>
                </a:solidFill>
                <a:latin typeface="Montserrat"/>
                <a:ea typeface="Montserrat"/>
                <a:cs typeface="Montserrat"/>
                <a:sym typeface="Montserrat"/>
              </a:rPr>
              <a:t>untuk</a:t>
            </a:r>
            <a:r>
              <a:rPr lang="en-US" sz="2700" b="0" i="0" u="none" strike="noStrike" cap="none" dirty="0">
                <a:solidFill>
                  <a:srgbClr val="6B66C5"/>
                </a:solidFill>
                <a:latin typeface="Montserrat"/>
                <a:ea typeface="Montserrat"/>
                <a:cs typeface="Montserrat"/>
                <a:sym typeface="Montserrat"/>
              </a:rPr>
              <a:t> </a:t>
            </a:r>
            <a:r>
              <a:rPr lang="en-US" sz="2700" b="0" i="0" u="none" strike="noStrike" cap="none" dirty="0" err="1">
                <a:solidFill>
                  <a:srgbClr val="6B66C5"/>
                </a:solidFill>
                <a:latin typeface="Montserrat"/>
                <a:ea typeface="Montserrat"/>
                <a:cs typeface="Montserrat"/>
                <a:sym typeface="Montserrat"/>
              </a:rPr>
              <a:t>memperoleh</a:t>
            </a:r>
            <a:r>
              <a:rPr lang="en-US" sz="2700" b="0" i="0" u="none" strike="noStrike" cap="none" dirty="0">
                <a:solidFill>
                  <a:srgbClr val="6B66C5"/>
                </a:solidFill>
                <a:latin typeface="Montserrat"/>
                <a:ea typeface="Montserrat"/>
                <a:cs typeface="Montserrat"/>
                <a:sym typeface="Montserrat"/>
              </a:rPr>
              <a:t> </a:t>
            </a:r>
            <a:r>
              <a:rPr lang="en-US" sz="2700" b="0" i="0" u="none" strike="noStrike" cap="none" dirty="0" err="1">
                <a:solidFill>
                  <a:srgbClr val="6B66C5"/>
                </a:solidFill>
                <a:latin typeface="Montserrat"/>
                <a:ea typeface="Montserrat"/>
                <a:cs typeface="Montserrat"/>
                <a:sym typeface="Montserrat"/>
              </a:rPr>
              <a:t>manfaat</a:t>
            </a:r>
            <a:r>
              <a:rPr lang="en-US" sz="2700" b="0" i="0" u="none" strike="noStrike" cap="none" dirty="0">
                <a:solidFill>
                  <a:srgbClr val="6B66C5"/>
                </a:solidFill>
                <a:latin typeface="Montserrat"/>
                <a:ea typeface="Montserrat"/>
                <a:cs typeface="Montserrat"/>
                <a:sym typeface="Montserrat"/>
              </a:rPr>
              <a:t> yang</a:t>
            </a:r>
            <a:endParaRPr dirty="0"/>
          </a:p>
          <a:p>
            <a:pPr marL="0" marR="0" lvl="0" indent="0" algn="l" rtl="0">
              <a:lnSpc>
                <a:spcPct val="153000"/>
              </a:lnSpc>
              <a:spcBef>
                <a:spcPts val="0"/>
              </a:spcBef>
              <a:spcAft>
                <a:spcPts val="0"/>
              </a:spcAft>
              <a:buNone/>
            </a:pPr>
            <a:r>
              <a:rPr lang="en-US" sz="2700" b="0" i="0" u="none" strike="noStrike" cap="none" dirty="0" err="1">
                <a:solidFill>
                  <a:srgbClr val="6B66C5"/>
                </a:solidFill>
                <a:latin typeface="Montserrat"/>
                <a:ea typeface="Montserrat"/>
                <a:cs typeface="Montserrat"/>
                <a:sym typeface="Montserrat"/>
              </a:rPr>
              <a:t>sebesar-besarnya</a:t>
            </a:r>
            <a:r>
              <a:rPr lang="en-US" sz="2700" b="0" i="0" u="none" strike="noStrike" cap="none" dirty="0">
                <a:solidFill>
                  <a:srgbClr val="6B66C5"/>
                </a:solidFill>
                <a:latin typeface="Montserrat"/>
                <a:ea typeface="Montserrat"/>
                <a:cs typeface="Montserrat"/>
                <a:sym typeface="Montserrat"/>
              </a:rPr>
              <a:t>.</a:t>
            </a:r>
            <a:endParaRPr dirty="0"/>
          </a:p>
          <a:p>
            <a:pPr marL="0" marR="0" lvl="0" indent="0" algn="l" rtl="0">
              <a:lnSpc>
                <a:spcPct val="153000"/>
              </a:lnSpc>
              <a:spcBef>
                <a:spcPts val="0"/>
              </a:spcBef>
              <a:spcAft>
                <a:spcPts val="0"/>
              </a:spcAft>
              <a:buNone/>
            </a:pPr>
            <a:r>
              <a:rPr lang="en-US" sz="1600" b="0" i="0" u="none" strike="noStrike" cap="none" dirty="0">
                <a:solidFill>
                  <a:srgbClr val="6B66C5"/>
                </a:solidFill>
                <a:latin typeface="Montserrat"/>
                <a:ea typeface="Montserrat"/>
                <a:cs typeface="Montserrat"/>
                <a:sym typeface="Montserrat"/>
              </a:rPr>
              <a:t>(UU </a:t>
            </a:r>
            <a:r>
              <a:rPr lang="en-US" sz="1600" b="0" i="0" u="none" strike="noStrike" cap="none" dirty="0" err="1">
                <a:solidFill>
                  <a:srgbClr val="6B66C5"/>
                </a:solidFill>
                <a:latin typeface="Montserrat"/>
                <a:ea typeface="Montserrat"/>
                <a:cs typeface="Montserrat"/>
                <a:sym typeface="Montserrat"/>
              </a:rPr>
              <a:t>Nomor</a:t>
            </a:r>
            <a:r>
              <a:rPr lang="en-US" sz="1600" b="0" i="0" u="none" strike="noStrike" cap="none" dirty="0">
                <a:solidFill>
                  <a:srgbClr val="6B66C5"/>
                </a:solidFill>
                <a:latin typeface="Montserrat"/>
                <a:ea typeface="Montserrat"/>
                <a:cs typeface="Montserrat"/>
                <a:sym typeface="Montserrat"/>
              </a:rPr>
              <a:t> 20 </a:t>
            </a:r>
            <a:r>
              <a:rPr lang="en-US" sz="1600" b="0" i="0" u="none" strike="noStrike" cap="none" dirty="0" err="1">
                <a:solidFill>
                  <a:srgbClr val="6B66C5"/>
                </a:solidFill>
                <a:latin typeface="Montserrat"/>
                <a:ea typeface="Montserrat"/>
                <a:cs typeface="Montserrat"/>
                <a:sym typeface="Montserrat"/>
              </a:rPr>
              <a:t>Tahun</a:t>
            </a:r>
            <a:r>
              <a:rPr lang="en-US" sz="1600" b="0" i="0" u="none" strike="noStrike" cap="none" dirty="0">
                <a:solidFill>
                  <a:srgbClr val="6B66C5"/>
                </a:solidFill>
                <a:latin typeface="Montserrat"/>
                <a:ea typeface="Montserrat"/>
                <a:cs typeface="Montserrat"/>
                <a:sym typeface="Montserrat"/>
              </a:rPr>
              <a:t> 2014.)</a:t>
            </a:r>
            <a:endParaRPr sz="1000" dirty="0"/>
          </a:p>
          <a:p>
            <a:pPr marL="0" marR="0" lvl="0" indent="0" algn="l" rtl="0">
              <a:lnSpc>
                <a:spcPct val="153000"/>
              </a:lnSpc>
              <a:spcBef>
                <a:spcPts val="0"/>
              </a:spcBef>
              <a:spcAft>
                <a:spcPts val="0"/>
              </a:spcAft>
              <a:buNone/>
            </a:pPr>
            <a:endParaRPr sz="2700" b="0" i="0" u="none" strike="noStrike" cap="none" dirty="0">
              <a:solidFill>
                <a:srgbClr val="6B66C5"/>
              </a:solidFill>
              <a:latin typeface="Montserrat"/>
              <a:ea typeface="Montserrat"/>
              <a:cs typeface="Montserrat"/>
              <a:sym typeface="Montserrat"/>
            </a:endParaRPr>
          </a:p>
        </p:txBody>
      </p:sp>
      <p:sp>
        <p:nvSpPr>
          <p:cNvPr id="125" name="Google Shape;125;p3"/>
          <p:cNvSpPr txBox="1"/>
          <p:nvPr/>
        </p:nvSpPr>
        <p:spPr>
          <a:xfrm>
            <a:off x="1770283" y="4712400"/>
            <a:ext cx="6112537" cy="485774"/>
          </a:xfrm>
          <a:prstGeom prst="rect">
            <a:avLst/>
          </a:prstGeom>
          <a:noFill/>
          <a:ln>
            <a:noFill/>
          </a:ln>
        </p:spPr>
        <p:txBody>
          <a:bodyPr spcFirstLastPara="1" wrap="square" lIns="0" tIns="0" rIns="0" bIns="0" anchor="t" anchorCtr="0">
            <a:spAutoFit/>
          </a:bodyPr>
          <a:lstStyle/>
          <a:p>
            <a:pPr marL="0" marR="0" lvl="0" indent="0" algn="l" rtl="0">
              <a:lnSpc>
                <a:spcPct val="130000"/>
              </a:lnSpc>
              <a:spcBef>
                <a:spcPts val="0"/>
              </a:spcBef>
              <a:spcAft>
                <a:spcPts val="0"/>
              </a:spcAft>
              <a:buNone/>
            </a:pPr>
            <a:r>
              <a:rPr lang="en-US" sz="3000" b="1" i="0" u="none" strike="noStrike" cap="none">
                <a:solidFill>
                  <a:srgbClr val="6B66C5"/>
                </a:solidFill>
                <a:latin typeface="Montserrat"/>
                <a:ea typeface="Montserrat"/>
                <a:cs typeface="Montserrat"/>
                <a:sym typeface="Montserrat"/>
              </a:rPr>
              <a:t>DATA</a:t>
            </a:r>
            <a:endParaRPr/>
          </a:p>
        </p:txBody>
      </p:sp>
      <p:sp>
        <p:nvSpPr>
          <p:cNvPr id="126" name="Google Shape;126;p3"/>
          <p:cNvSpPr txBox="1"/>
          <p:nvPr/>
        </p:nvSpPr>
        <p:spPr>
          <a:xfrm>
            <a:off x="10281802" y="1685977"/>
            <a:ext cx="6112537" cy="485774"/>
          </a:xfrm>
          <a:prstGeom prst="rect">
            <a:avLst/>
          </a:prstGeom>
          <a:noFill/>
          <a:ln>
            <a:noFill/>
          </a:ln>
        </p:spPr>
        <p:txBody>
          <a:bodyPr spcFirstLastPara="1" wrap="square" lIns="0" tIns="0" rIns="0" bIns="0" anchor="t" anchorCtr="0">
            <a:spAutoFit/>
          </a:bodyPr>
          <a:lstStyle/>
          <a:p>
            <a:pPr marL="0" marR="0" lvl="0" indent="0" algn="l" rtl="0">
              <a:lnSpc>
                <a:spcPct val="130000"/>
              </a:lnSpc>
              <a:spcBef>
                <a:spcPts val="0"/>
              </a:spcBef>
              <a:spcAft>
                <a:spcPts val="0"/>
              </a:spcAft>
              <a:buNone/>
            </a:pPr>
            <a:r>
              <a:rPr lang="en-US" sz="3000" b="1" i="0" u="none" strike="noStrike" cap="none">
                <a:solidFill>
                  <a:srgbClr val="6B66C5"/>
                </a:solidFill>
                <a:latin typeface="Montserrat"/>
                <a:ea typeface="Montserrat"/>
                <a:cs typeface="Montserrat"/>
                <a:sym typeface="Montserrat"/>
              </a:rPr>
              <a:t>STANDAR DATA</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pic>
        <p:nvPicPr>
          <p:cNvPr id="131" name="Google Shape;131;p4"/>
          <p:cNvPicPr preferRelativeResize="0"/>
          <p:nvPr/>
        </p:nvPicPr>
        <p:blipFill rotWithShape="1">
          <a:blip r:embed="rId3">
            <a:alphaModFix/>
          </a:blip>
          <a:srcRect/>
          <a:stretch/>
        </p:blipFill>
        <p:spPr>
          <a:xfrm flipH="1">
            <a:off x="-1265520" y="1590475"/>
            <a:ext cx="5609472" cy="9323223"/>
          </a:xfrm>
          <a:prstGeom prst="rect">
            <a:avLst/>
          </a:prstGeom>
          <a:noFill/>
          <a:ln>
            <a:noFill/>
          </a:ln>
        </p:spPr>
      </p:pic>
      <p:pic>
        <p:nvPicPr>
          <p:cNvPr id="132" name="Google Shape;132;p4"/>
          <p:cNvPicPr preferRelativeResize="0"/>
          <p:nvPr/>
        </p:nvPicPr>
        <p:blipFill rotWithShape="1">
          <a:blip r:embed="rId3">
            <a:alphaModFix/>
          </a:blip>
          <a:srcRect/>
          <a:stretch/>
        </p:blipFill>
        <p:spPr>
          <a:xfrm rot="-5400000">
            <a:off x="14014026" y="-1989961"/>
            <a:ext cx="4200545" cy="6981515"/>
          </a:xfrm>
          <a:prstGeom prst="rect">
            <a:avLst/>
          </a:prstGeom>
          <a:noFill/>
          <a:ln>
            <a:noFill/>
          </a:ln>
        </p:spPr>
      </p:pic>
      <p:pic>
        <p:nvPicPr>
          <p:cNvPr id="133" name="Google Shape;133;p4"/>
          <p:cNvPicPr preferRelativeResize="0"/>
          <p:nvPr/>
        </p:nvPicPr>
        <p:blipFill rotWithShape="1">
          <a:blip r:embed="rId4">
            <a:alphaModFix/>
          </a:blip>
          <a:srcRect/>
          <a:stretch/>
        </p:blipFill>
        <p:spPr>
          <a:xfrm rot="-5400000">
            <a:off x="4343953" y="8603935"/>
            <a:ext cx="654365" cy="654365"/>
          </a:xfrm>
          <a:prstGeom prst="rect">
            <a:avLst/>
          </a:prstGeom>
          <a:noFill/>
          <a:ln>
            <a:noFill/>
          </a:ln>
        </p:spPr>
      </p:pic>
      <p:pic>
        <p:nvPicPr>
          <p:cNvPr id="134" name="Google Shape;134;p4"/>
          <p:cNvPicPr preferRelativeResize="0"/>
          <p:nvPr/>
        </p:nvPicPr>
        <p:blipFill rotWithShape="1">
          <a:blip r:embed="rId5">
            <a:alphaModFix/>
          </a:blip>
          <a:srcRect/>
          <a:stretch/>
        </p:blipFill>
        <p:spPr>
          <a:xfrm>
            <a:off x="6168092" y="3264121"/>
            <a:ext cx="673897" cy="673897"/>
          </a:xfrm>
          <a:prstGeom prst="rect">
            <a:avLst/>
          </a:prstGeom>
          <a:noFill/>
          <a:ln>
            <a:noFill/>
          </a:ln>
        </p:spPr>
      </p:pic>
      <p:pic>
        <p:nvPicPr>
          <p:cNvPr id="135" name="Google Shape;135;p4"/>
          <p:cNvPicPr preferRelativeResize="0"/>
          <p:nvPr/>
        </p:nvPicPr>
        <p:blipFill rotWithShape="1">
          <a:blip r:embed="rId6">
            <a:alphaModFix/>
          </a:blip>
          <a:srcRect l="1734" t="20618" r="924" b="58518"/>
          <a:stretch/>
        </p:blipFill>
        <p:spPr>
          <a:xfrm>
            <a:off x="794211" y="2162692"/>
            <a:ext cx="17002734" cy="2202859"/>
          </a:xfrm>
          <a:prstGeom prst="rect">
            <a:avLst/>
          </a:prstGeom>
          <a:noFill/>
          <a:ln>
            <a:noFill/>
          </a:ln>
        </p:spPr>
      </p:pic>
      <p:pic>
        <p:nvPicPr>
          <p:cNvPr id="136" name="Google Shape;136;p4"/>
          <p:cNvPicPr preferRelativeResize="0"/>
          <p:nvPr/>
        </p:nvPicPr>
        <p:blipFill rotWithShape="1">
          <a:blip r:embed="rId6">
            <a:alphaModFix/>
          </a:blip>
          <a:srcRect l="1850" t="42055" r="809" b="1285"/>
          <a:stretch/>
        </p:blipFill>
        <p:spPr>
          <a:xfrm>
            <a:off x="794211" y="4527050"/>
            <a:ext cx="17002734" cy="5982195"/>
          </a:xfrm>
          <a:prstGeom prst="rect">
            <a:avLst/>
          </a:prstGeom>
          <a:noFill/>
          <a:ln>
            <a:noFill/>
          </a:ln>
        </p:spPr>
      </p:pic>
      <p:sp>
        <p:nvSpPr>
          <p:cNvPr id="137" name="Google Shape;137;p4"/>
          <p:cNvSpPr txBox="1"/>
          <p:nvPr/>
        </p:nvSpPr>
        <p:spPr>
          <a:xfrm>
            <a:off x="1028700" y="409371"/>
            <a:ext cx="15153732" cy="1181104"/>
          </a:xfrm>
          <a:prstGeom prst="rect">
            <a:avLst/>
          </a:prstGeom>
          <a:noFill/>
          <a:ln>
            <a:noFill/>
          </a:ln>
        </p:spPr>
        <p:txBody>
          <a:bodyPr spcFirstLastPara="1" wrap="square" lIns="0" tIns="0" rIns="0" bIns="0" anchor="t" anchorCtr="0">
            <a:spAutoFit/>
          </a:bodyPr>
          <a:lstStyle/>
          <a:p>
            <a:pPr marL="0" marR="0" lvl="0" indent="0" algn="ctr" rtl="0">
              <a:lnSpc>
                <a:spcPct val="90000"/>
              </a:lnSpc>
              <a:spcBef>
                <a:spcPts val="0"/>
              </a:spcBef>
              <a:spcAft>
                <a:spcPts val="0"/>
              </a:spcAft>
              <a:buNone/>
            </a:pPr>
            <a:r>
              <a:rPr lang="en-US" sz="9500" b="0" i="0" u="none" strike="noStrike" cap="none">
                <a:solidFill>
                  <a:srgbClr val="6B66C5"/>
                </a:solidFill>
                <a:latin typeface="Bebas Neue"/>
                <a:ea typeface="Bebas Neue"/>
                <a:cs typeface="Bebas Neue"/>
                <a:sym typeface="Bebas Neue"/>
              </a:rPr>
              <a:t>SPESIFIKASI PRODUK DATA</a:t>
            </a:r>
            <a:endParaRPr/>
          </a:p>
        </p:txBody>
      </p:sp>
      <p:sp>
        <p:nvSpPr>
          <p:cNvPr id="138" name="Google Shape;138;p4"/>
          <p:cNvSpPr txBox="1"/>
          <p:nvPr/>
        </p:nvSpPr>
        <p:spPr>
          <a:xfrm>
            <a:off x="5549298" y="1472222"/>
            <a:ext cx="6718902" cy="485774"/>
          </a:xfrm>
          <a:prstGeom prst="rect">
            <a:avLst/>
          </a:prstGeom>
          <a:noFill/>
          <a:ln>
            <a:noFill/>
          </a:ln>
        </p:spPr>
        <p:txBody>
          <a:bodyPr spcFirstLastPara="1" wrap="square" lIns="0" tIns="0" rIns="0" bIns="0" anchor="t" anchorCtr="0">
            <a:spAutoFit/>
          </a:bodyPr>
          <a:lstStyle/>
          <a:p>
            <a:pPr marL="0" marR="0" lvl="0" indent="0" algn="l" rtl="0">
              <a:lnSpc>
                <a:spcPct val="130000"/>
              </a:lnSpc>
              <a:spcBef>
                <a:spcPts val="0"/>
              </a:spcBef>
              <a:spcAft>
                <a:spcPts val="0"/>
              </a:spcAft>
              <a:buNone/>
            </a:pPr>
            <a:r>
              <a:rPr lang="en-US" sz="3000" b="1" i="0" u="none" strike="noStrike" cap="none">
                <a:solidFill>
                  <a:srgbClr val="6B66C5"/>
                </a:solidFill>
                <a:latin typeface="Montserrat"/>
                <a:ea typeface="Montserrat"/>
                <a:cs typeface="Montserrat"/>
                <a:sym typeface="Montserrat"/>
              </a:rPr>
              <a:t>ASPEK-ASPEK PRODUK DATA</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pic>
        <p:nvPicPr>
          <p:cNvPr id="143" name="Google Shape;143;p5"/>
          <p:cNvPicPr preferRelativeResize="0"/>
          <p:nvPr/>
        </p:nvPicPr>
        <p:blipFill rotWithShape="1">
          <a:blip r:embed="rId3">
            <a:alphaModFix/>
          </a:blip>
          <a:srcRect/>
          <a:stretch/>
        </p:blipFill>
        <p:spPr>
          <a:xfrm flipH="1">
            <a:off x="-1265520" y="1590475"/>
            <a:ext cx="5609472" cy="9323223"/>
          </a:xfrm>
          <a:prstGeom prst="rect">
            <a:avLst/>
          </a:prstGeom>
          <a:noFill/>
          <a:ln>
            <a:noFill/>
          </a:ln>
        </p:spPr>
      </p:pic>
      <p:pic>
        <p:nvPicPr>
          <p:cNvPr id="144" name="Google Shape;144;p5"/>
          <p:cNvPicPr preferRelativeResize="0"/>
          <p:nvPr/>
        </p:nvPicPr>
        <p:blipFill rotWithShape="1">
          <a:blip r:embed="rId3">
            <a:alphaModFix/>
          </a:blip>
          <a:srcRect/>
          <a:stretch/>
        </p:blipFill>
        <p:spPr>
          <a:xfrm rot="-5400000">
            <a:off x="14014026" y="-1989961"/>
            <a:ext cx="4200545" cy="6981515"/>
          </a:xfrm>
          <a:prstGeom prst="rect">
            <a:avLst/>
          </a:prstGeom>
          <a:noFill/>
          <a:ln>
            <a:noFill/>
          </a:ln>
        </p:spPr>
      </p:pic>
      <p:pic>
        <p:nvPicPr>
          <p:cNvPr id="145" name="Google Shape;145;p5"/>
          <p:cNvPicPr preferRelativeResize="0"/>
          <p:nvPr/>
        </p:nvPicPr>
        <p:blipFill rotWithShape="1">
          <a:blip r:embed="rId4">
            <a:alphaModFix/>
          </a:blip>
          <a:srcRect/>
          <a:stretch/>
        </p:blipFill>
        <p:spPr>
          <a:xfrm rot="-5400000">
            <a:off x="4343953" y="8603935"/>
            <a:ext cx="654365" cy="654365"/>
          </a:xfrm>
          <a:prstGeom prst="rect">
            <a:avLst/>
          </a:prstGeom>
          <a:noFill/>
          <a:ln>
            <a:noFill/>
          </a:ln>
        </p:spPr>
      </p:pic>
      <p:pic>
        <p:nvPicPr>
          <p:cNvPr id="146" name="Google Shape;146;p5"/>
          <p:cNvPicPr preferRelativeResize="0"/>
          <p:nvPr/>
        </p:nvPicPr>
        <p:blipFill rotWithShape="1">
          <a:blip r:embed="rId5">
            <a:alphaModFix/>
          </a:blip>
          <a:srcRect/>
          <a:stretch/>
        </p:blipFill>
        <p:spPr>
          <a:xfrm>
            <a:off x="6168092" y="3264121"/>
            <a:ext cx="673897" cy="673897"/>
          </a:xfrm>
          <a:prstGeom prst="rect">
            <a:avLst/>
          </a:prstGeom>
          <a:noFill/>
          <a:ln>
            <a:noFill/>
          </a:ln>
        </p:spPr>
      </p:pic>
      <p:sp>
        <p:nvSpPr>
          <p:cNvPr id="147" name="Google Shape;147;p5"/>
          <p:cNvSpPr txBox="1"/>
          <p:nvPr/>
        </p:nvSpPr>
        <p:spPr>
          <a:xfrm>
            <a:off x="2105568" y="1492468"/>
            <a:ext cx="15153732" cy="1181104"/>
          </a:xfrm>
          <a:prstGeom prst="rect">
            <a:avLst/>
          </a:prstGeom>
          <a:noFill/>
          <a:ln>
            <a:noFill/>
          </a:ln>
        </p:spPr>
        <p:txBody>
          <a:bodyPr spcFirstLastPara="1" wrap="square" lIns="0" tIns="0" rIns="0" bIns="0" anchor="t" anchorCtr="0">
            <a:spAutoFit/>
          </a:bodyPr>
          <a:lstStyle/>
          <a:p>
            <a:pPr marL="0" marR="0" lvl="0" indent="0" algn="ctr" rtl="0">
              <a:lnSpc>
                <a:spcPct val="90000"/>
              </a:lnSpc>
              <a:spcBef>
                <a:spcPts val="0"/>
              </a:spcBef>
              <a:spcAft>
                <a:spcPts val="0"/>
              </a:spcAft>
              <a:buNone/>
            </a:pPr>
            <a:r>
              <a:rPr lang="en-US" sz="9500" b="0" i="0" u="none" strike="noStrike" cap="none">
                <a:solidFill>
                  <a:srgbClr val="6B66C5"/>
                </a:solidFill>
                <a:latin typeface="Bebas Neue"/>
                <a:ea typeface="Bebas Neue"/>
                <a:cs typeface="Bebas Neue"/>
                <a:sym typeface="Bebas Neue"/>
              </a:rPr>
              <a:t>META DATA</a:t>
            </a:r>
            <a:endParaRPr/>
          </a:p>
        </p:txBody>
      </p:sp>
      <p:sp>
        <p:nvSpPr>
          <p:cNvPr id="148" name="Google Shape;148;p5"/>
          <p:cNvSpPr txBox="1"/>
          <p:nvPr/>
        </p:nvSpPr>
        <p:spPr>
          <a:xfrm>
            <a:off x="7704605" y="3235546"/>
            <a:ext cx="9837870" cy="3952874"/>
          </a:xfrm>
          <a:prstGeom prst="rect">
            <a:avLst/>
          </a:prstGeom>
          <a:noFill/>
          <a:ln>
            <a:noFill/>
          </a:ln>
        </p:spPr>
        <p:txBody>
          <a:bodyPr spcFirstLastPara="1" wrap="square" lIns="0" tIns="0" rIns="0" bIns="0" anchor="t" anchorCtr="0">
            <a:spAutoFit/>
          </a:bodyPr>
          <a:lstStyle/>
          <a:p>
            <a:pPr marL="0" marR="0" lvl="0" indent="0" algn="l" rtl="0">
              <a:lnSpc>
                <a:spcPct val="130000"/>
              </a:lnSpc>
              <a:spcBef>
                <a:spcPts val="0"/>
              </a:spcBef>
              <a:spcAft>
                <a:spcPts val="0"/>
              </a:spcAft>
              <a:buNone/>
            </a:pPr>
            <a:r>
              <a:rPr lang="en-US" sz="3000" b="0" i="0" u="none" strike="noStrike" cap="none">
                <a:solidFill>
                  <a:srgbClr val="6B66C5"/>
                </a:solidFill>
                <a:latin typeface="Montserrat"/>
                <a:ea typeface="Montserrat"/>
                <a:cs typeface="Montserrat"/>
                <a:sym typeface="Montserrat"/>
              </a:rPr>
              <a:t>Metadata adalah informasi dalam bentuk struktur dan format yang baku untuk menggambarkan Data, menjelaskan Data, serta</a:t>
            </a:r>
            <a:endParaRPr/>
          </a:p>
          <a:p>
            <a:pPr marL="0" marR="0" lvl="0" indent="0" algn="l" rtl="0">
              <a:lnSpc>
                <a:spcPct val="130000"/>
              </a:lnSpc>
              <a:spcBef>
                <a:spcPts val="0"/>
              </a:spcBef>
              <a:spcAft>
                <a:spcPts val="0"/>
              </a:spcAft>
              <a:buNone/>
            </a:pPr>
            <a:r>
              <a:rPr lang="en-US" sz="3000" b="0" i="0" u="none" strike="noStrike" cap="none">
                <a:solidFill>
                  <a:srgbClr val="6B66C5"/>
                </a:solidFill>
                <a:latin typeface="Montserrat"/>
                <a:ea typeface="Montserrat"/>
                <a:cs typeface="Montserrat"/>
                <a:sym typeface="Montserrat"/>
              </a:rPr>
              <a:t>memudahkan pencarian, penggunaan, dan pengelolaan informasi Data. </a:t>
            </a:r>
            <a:endParaRPr/>
          </a:p>
          <a:p>
            <a:pPr marL="0" marR="0" lvl="0" indent="0" algn="l" rtl="0">
              <a:lnSpc>
                <a:spcPct val="130000"/>
              </a:lnSpc>
              <a:spcBef>
                <a:spcPts val="0"/>
              </a:spcBef>
              <a:spcAft>
                <a:spcPts val="0"/>
              </a:spcAft>
              <a:buNone/>
            </a:pPr>
            <a:r>
              <a:rPr lang="en-US" sz="3000" b="0" i="0" u="none" strike="noStrike" cap="none">
                <a:solidFill>
                  <a:srgbClr val="6B66C5"/>
                </a:solidFill>
                <a:latin typeface="Montserrat"/>
                <a:ea typeface="Montserrat"/>
                <a:cs typeface="Montserrat"/>
                <a:sym typeface="Montserrat"/>
              </a:rPr>
              <a:t>(Perpres No 39 Tahun 2019 Tentang Satu Data Indonesia)</a:t>
            </a:r>
            <a:endParaRPr/>
          </a:p>
          <a:p>
            <a:pPr marL="0" marR="0" lvl="0" indent="0" algn="l" rtl="0">
              <a:lnSpc>
                <a:spcPct val="130000"/>
              </a:lnSpc>
              <a:spcBef>
                <a:spcPts val="0"/>
              </a:spcBef>
              <a:spcAft>
                <a:spcPts val="0"/>
              </a:spcAft>
              <a:buNone/>
            </a:pPr>
            <a:endParaRPr sz="3000" b="0" i="0" u="none" strike="noStrike" cap="none">
              <a:solidFill>
                <a:srgbClr val="6B66C5"/>
              </a:solidFill>
              <a:latin typeface="Montserrat"/>
              <a:ea typeface="Montserrat"/>
              <a:cs typeface="Montserrat"/>
              <a:sym typeface="Montserrat"/>
            </a:endParaRPr>
          </a:p>
        </p:txBody>
      </p:sp>
      <p:pic>
        <p:nvPicPr>
          <p:cNvPr id="149" name="Google Shape;149;p5"/>
          <p:cNvPicPr preferRelativeResize="0"/>
          <p:nvPr/>
        </p:nvPicPr>
        <p:blipFill rotWithShape="1">
          <a:blip r:embed="rId6">
            <a:alphaModFix/>
          </a:blip>
          <a:srcRect/>
          <a:stretch/>
        </p:blipFill>
        <p:spPr>
          <a:xfrm>
            <a:off x="1539216" y="3071574"/>
            <a:ext cx="5208472" cy="618672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4C48B2"/>
        </a:solidFill>
        <a:effectLst/>
      </p:bgPr>
    </p:bg>
    <p:spTree>
      <p:nvGrpSpPr>
        <p:cNvPr id="1" name="Shape 153"/>
        <p:cNvGrpSpPr/>
        <p:nvPr/>
      </p:nvGrpSpPr>
      <p:grpSpPr>
        <a:xfrm>
          <a:off x="0" y="0"/>
          <a:ext cx="0" cy="0"/>
          <a:chOff x="0" y="0"/>
          <a:chExt cx="0" cy="0"/>
        </a:xfrm>
      </p:grpSpPr>
      <p:pic>
        <p:nvPicPr>
          <p:cNvPr id="154" name="Google Shape;154;p6"/>
          <p:cNvPicPr preferRelativeResize="0"/>
          <p:nvPr/>
        </p:nvPicPr>
        <p:blipFill rotWithShape="1">
          <a:blip r:embed="rId3">
            <a:alphaModFix/>
          </a:blip>
          <a:srcRect/>
          <a:stretch/>
        </p:blipFill>
        <p:spPr>
          <a:xfrm rot="-5400000">
            <a:off x="12003806" y="-5063423"/>
            <a:ext cx="11484497" cy="11484497"/>
          </a:xfrm>
          <a:prstGeom prst="rect">
            <a:avLst/>
          </a:prstGeom>
          <a:noFill/>
          <a:ln>
            <a:noFill/>
          </a:ln>
        </p:spPr>
      </p:pic>
      <p:grpSp>
        <p:nvGrpSpPr>
          <p:cNvPr id="155" name="Google Shape;155;p6"/>
          <p:cNvGrpSpPr/>
          <p:nvPr/>
        </p:nvGrpSpPr>
        <p:grpSpPr>
          <a:xfrm rot="-486778">
            <a:off x="-1107909" y="1906760"/>
            <a:ext cx="20478299" cy="7604591"/>
            <a:chOff x="0" y="-47625"/>
            <a:chExt cx="5393461" cy="2002855"/>
          </a:xfrm>
        </p:grpSpPr>
        <p:sp>
          <p:nvSpPr>
            <p:cNvPr id="156" name="Google Shape;156;p6"/>
            <p:cNvSpPr/>
            <p:nvPr/>
          </p:nvSpPr>
          <p:spPr>
            <a:xfrm>
              <a:off x="0" y="0"/>
              <a:ext cx="5393461" cy="1955230"/>
            </a:xfrm>
            <a:custGeom>
              <a:avLst/>
              <a:gdLst/>
              <a:ahLst/>
              <a:cxnLst/>
              <a:rect l="l" t="t" r="r" b="b"/>
              <a:pathLst>
                <a:path w="5393461" h="1955230" extrusionOk="0">
                  <a:moveTo>
                    <a:pt x="0" y="0"/>
                  </a:moveTo>
                  <a:lnTo>
                    <a:pt x="5393461" y="0"/>
                  </a:lnTo>
                  <a:lnTo>
                    <a:pt x="5393461" y="1955230"/>
                  </a:lnTo>
                  <a:lnTo>
                    <a:pt x="0" y="1955230"/>
                  </a:lnTo>
                  <a:close/>
                </a:path>
              </a:pathLst>
            </a:custGeom>
            <a:solidFill>
              <a:srgbClr val="6B66C5">
                <a:alpha val="29803"/>
              </a:srgbClr>
            </a:solidFill>
            <a:ln>
              <a:noFill/>
            </a:ln>
          </p:spPr>
          <p:txBody>
            <a:bodyPr/>
            <a:lstStyle/>
            <a:p>
              <a:endParaRPr lang="en-ID"/>
            </a:p>
          </p:txBody>
        </p:sp>
        <p:sp>
          <p:nvSpPr>
            <p:cNvPr id="157" name="Google Shape;157;p6"/>
            <p:cNvSpPr txBox="1"/>
            <p:nvPr/>
          </p:nvSpPr>
          <p:spPr>
            <a:xfrm>
              <a:off x="0" y="-47625"/>
              <a:ext cx="812800" cy="860425"/>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pic>
        <p:nvPicPr>
          <p:cNvPr id="158" name="Google Shape;158;p6"/>
          <p:cNvPicPr preferRelativeResize="0"/>
          <p:nvPr/>
        </p:nvPicPr>
        <p:blipFill rotWithShape="1">
          <a:blip r:embed="rId4">
            <a:alphaModFix/>
          </a:blip>
          <a:srcRect/>
          <a:stretch/>
        </p:blipFill>
        <p:spPr>
          <a:xfrm flipH="1">
            <a:off x="12522745" y="1702597"/>
            <a:ext cx="6079583" cy="10619359"/>
          </a:xfrm>
          <a:prstGeom prst="rect">
            <a:avLst/>
          </a:prstGeom>
          <a:noFill/>
          <a:ln>
            <a:noFill/>
          </a:ln>
        </p:spPr>
      </p:pic>
      <p:pic>
        <p:nvPicPr>
          <p:cNvPr id="159" name="Google Shape;159;p6"/>
          <p:cNvPicPr preferRelativeResize="0"/>
          <p:nvPr/>
        </p:nvPicPr>
        <p:blipFill rotWithShape="1">
          <a:blip r:embed="rId5">
            <a:alphaModFix amt="40000"/>
          </a:blip>
          <a:srcRect t="28742"/>
          <a:stretch/>
        </p:blipFill>
        <p:spPr>
          <a:xfrm rot="294631">
            <a:off x="10775756" y="7365244"/>
            <a:ext cx="6776309" cy="4828580"/>
          </a:xfrm>
          <a:prstGeom prst="rect">
            <a:avLst/>
          </a:prstGeom>
          <a:noFill/>
          <a:ln>
            <a:noFill/>
          </a:ln>
        </p:spPr>
      </p:pic>
      <p:pic>
        <p:nvPicPr>
          <p:cNvPr id="160" name="Google Shape;160;p6"/>
          <p:cNvPicPr preferRelativeResize="0"/>
          <p:nvPr/>
        </p:nvPicPr>
        <p:blipFill rotWithShape="1">
          <a:blip r:embed="rId6">
            <a:alphaModFix/>
          </a:blip>
          <a:srcRect/>
          <a:stretch/>
        </p:blipFill>
        <p:spPr>
          <a:xfrm>
            <a:off x="11676623" y="2509839"/>
            <a:ext cx="5827362" cy="5913602"/>
          </a:xfrm>
          <a:prstGeom prst="rect">
            <a:avLst/>
          </a:prstGeom>
          <a:noFill/>
          <a:ln>
            <a:noFill/>
          </a:ln>
        </p:spPr>
      </p:pic>
      <p:pic>
        <p:nvPicPr>
          <p:cNvPr id="161" name="Google Shape;161;p6"/>
          <p:cNvPicPr preferRelativeResize="0"/>
          <p:nvPr/>
        </p:nvPicPr>
        <p:blipFill rotWithShape="1">
          <a:blip r:embed="rId7">
            <a:alphaModFix/>
          </a:blip>
          <a:srcRect/>
          <a:stretch/>
        </p:blipFill>
        <p:spPr>
          <a:xfrm>
            <a:off x="11676623" y="3174761"/>
            <a:ext cx="2261988" cy="1758695"/>
          </a:xfrm>
          <a:prstGeom prst="rect">
            <a:avLst/>
          </a:prstGeom>
          <a:noFill/>
          <a:ln>
            <a:noFill/>
          </a:ln>
        </p:spPr>
      </p:pic>
      <p:pic>
        <p:nvPicPr>
          <p:cNvPr id="162" name="Google Shape;162;p6"/>
          <p:cNvPicPr preferRelativeResize="0"/>
          <p:nvPr/>
        </p:nvPicPr>
        <p:blipFill rotWithShape="1">
          <a:blip r:embed="rId8">
            <a:alphaModFix/>
          </a:blip>
          <a:srcRect/>
          <a:stretch/>
        </p:blipFill>
        <p:spPr>
          <a:xfrm rot="-5400000">
            <a:off x="11349440" y="8603935"/>
            <a:ext cx="654365" cy="654365"/>
          </a:xfrm>
          <a:prstGeom prst="rect">
            <a:avLst/>
          </a:prstGeom>
          <a:noFill/>
          <a:ln>
            <a:noFill/>
          </a:ln>
        </p:spPr>
      </p:pic>
      <p:pic>
        <p:nvPicPr>
          <p:cNvPr id="163" name="Google Shape;163;p6"/>
          <p:cNvPicPr preferRelativeResize="0"/>
          <p:nvPr/>
        </p:nvPicPr>
        <p:blipFill rotWithShape="1">
          <a:blip r:embed="rId9">
            <a:alphaModFix/>
          </a:blip>
          <a:srcRect/>
          <a:stretch/>
        </p:blipFill>
        <p:spPr>
          <a:xfrm>
            <a:off x="15562536" y="1028700"/>
            <a:ext cx="673897" cy="673897"/>
          </a:xfrm>
          <a:prstGeom prst="rect">
            <a:avLst/>
          </a:prstGeom>
          <a:noFill/>
          <a:ln>
            <a:noFill/>
          </a:ln>
        </p:spPr>
      </p:pic>
      <p:sp>
        <p:nvSpPr>
          <p:cNvPr id="164" name="Google Shape;164;p6"/>
          <p:cNvSpPr txBox="1"/>
          <p:nvPr/>
        </p:nvSpPr>
        <p:spPr>
          <a:xfrm>
            <a:off x="1482567" y="1639500"/>
            <a:ext cx="10944927" cy="1181104"/>
          </a:xfrm>
          <a:prstGeom prst="rect">
            <a:avLst/>
          </a:prstGeom>
          <a:noFill/>
          <a:ln>
            <a:noFill/>
          </a:ln>
        </p:spPr>
        <p:txBody>
          <a:bodyPr spcFirstLastPara="1" wrap="square" lIns="0" tIns="0" rIns="0" bIns="0" anchor="t" anchorCtr="0">
            <a:spAutoFit/>
          </a:bodyPr>
          <a:lstStyle/>
          <a:p>
            <a:pPr marL="0" marR="0" lvl="0" indent="0" algn="l" rtl="0">
              <a:lnSpc>
                <a:spcPct val="90000"/>
              </a:lnSpc>
              <a:spcBef>
                <a:spcPts val="0"/>
              </a:spcBef>
              <a:spcAft>
                <a:spcPts val="0"/>
              </a:spcAft>
              <a:buNone/>
            </a:pPr>
            <a:r>
              <a:rPr lang="en-US" sz="9500" b="0" i="0" u="none" strike="noStrike" cap="none">
                <a:solidFill>
                  <a:srgbClr val="FFB500"/>
                </a:solidFill>
                <a:latin typeface="Bebas Neue"/>
                <a:ea typeface="Bebas Neue"/>
                <a:cs typeface="Bebas Neue"/>
                <a:sym typeface="Bebas Neue"/>
              </a:rPr>
              <a:t>KATALOG DATA</a:t>
            </a:r>
            <a:endParaRPr/>
          </a:p>
        </p:txBody>
      </p:sp>
      <p:sp>
        <p:nvSpPr>
          <p:cNvPr id="165" name="Google Shape;165;p6"/>
          <p:cNvSpPr txBox="1"/>
          <p:nvPr/>
        </p:nvSpPr>
        <p:spPr>
          <a:xfrm>
            <a:off x="1482567" y="3807839"/>
            <a:ext cx="9098961" cy="3952874"/>
          </a:xfrm>
          <a:prstGeom prst="rect">
            <a:avLst/>
          </a:prstGeom>
          <a:noFill/>
          <a:ln>
            <a:noFill/>
          </a:ln>
        </p:spPr>
        <p:txBody>
          <a:bodyPr spcFirstLastPara="1" wrap="square" lIns="0" tIns="0" rIns="0" bIns="0" anchor="t" anchorCtr="0">
            <a:spAutoFit/>
          </a:bodyPr>
          <a:lstStyle/>
          <a:p>
            <a:pPr marL="0" marR="0" lvl="0" indent="0" algn="l" rtl="0">
              <a:lnSpc>
                <a:spcPct val="130000"/>
              </a:lnSpc>
              <a:spcBef>
                <a:spcPts val="0"/>
              </a:spcBef>
              <a:spcAft>
                <a:spcPts val="0"/>
              </a:spcAft>
              <a:buNone/>
            </a:pPr>
            <a:r>
              <a:rPr lang="en-US" sz="3000" b="0" i="0" u="none" strike="noStrike" cap="none">
                <a:solidFill>
                  <a:srgbClr val="FFFFFF"/>
                </a:solidFill>
                <a:latin typeface="Montserrat"/>
                <a:ea typeface="Montserrat"/>
                <a:cs typeface="Montserrat"/>
                <a:sym typeface="Montserrat"/>
              </a:rPr>
              <a:t>Data Catalog adalah daftar inventaris semua aset data yang dimiliki organisasi. Manajemen data catalog berfungsi untuk mengelola data catalog organisasi secara terpusat agar memudahkan para pengguna data dalam mencari data yang tepat untuk proses bisnis yang sedang dikerjakan (data discovery)</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A747D"/>
        </a:solidFill>
        <a:effectLst/>
      </p:bgPr>
    </p:bg>
    <p:spTree>
      <p:nvGrpSpPr>
        <p:cNvPr id="1" name="Shape 169"/>
        <p:cNvGrpSpPr/>
        <p:nvPr/>
      </p:nvGrpSpPr>
      <p:grpSpPr>
        <a:xfrm>
          <a:off x="0" y="0"/>
          <a:ext cx="0" cy="0"/>
          <a:chOff x="0" y="0"/>
          <a:chExt cx="0" cy="0"/>
        </a:xfrm>
      </p:grpSpPr>
      <p:pic>
        <p:nvPicPr>
          <p:cNvPr id="170" name="Google Shape;170;p7"/>
          <p:cNvPicPr preferRelativeResize="0"/>
          <p:nvPr/>
        </p:nvPicPr>
        <p:blipFill rotWithShape="1">
          <a:blip r:embed="rId3">
            <a:alphaModFix/>
          </a:blip>
          <a:srcRect/>
          <a:stretch/>
        </p:blipFill>
        <p:spPr>
          <a:xfrm rot="10800000" flipH="1">
            <a:off x="-2542571" y="8605219"/>
            <a:ext cx="11731858" cy="6046795"/>
          </a:xfrm>
          <a:prstGeom prst="rect">
            <a:avLst/>
          </a:prstGeom>
          <a:noFill/>
          <a:ln>
            <a:noFill/>
          </a:ln>
        </p:spPr>
      </p:pic>
      <p:pic>
        <p:nvPicPr>
          <p:cNvPr id="171" name="Google Shape;171;p7"/>
          <p:cNvPicPr preferRelativeResize="0"/>
          <p:nvPr/>
        </p:nvPicPr>
        <p:blipFill rotWithShape="1">
          <a:blip r:embed="rId4">
            <a:alphaModFix/>
          </a:blip>
          <a:srcRect/>
          <a:stretch/>
        </p:blipFill>
        <p:spPr>
          <a:xfrm rot="10800000" flipH="1">
            <a:off x="14080633" y="-279805"/>
            <a:ext cx="7520469" cy="5245527"/>
          </a:xfrm>
          <a:prstGeom prst="rect">
            <a:avLst/>
          </a:prstGeom>
          <a:noFill/>
          <a:ln>
            <a:noFill/>
          </a:ln>
        </p:spPr>
      </p:pic>
      <p:sp>
        <p:nvSpPr>
          <p:cNvPr id="172" name="Google Shape;172;p7"/>
          <p:cNvSpPr txBox="1"/>
          <p:nvPr/>
        </p:nvSpPr>
        <p:spPr>
          <a:xfrm>
            <a:off x="3323358" y="894864"/>
            <a:ext cx="13547011" cy="1131720"/>
          </a:xfrm>
          <a:prstGeom prst="rect">
            <a:avLst/>
          </a:prstGeom>
          <a:noFill/>
          <a:ln>
            <a:noFill/>
          </a:ln>
        </p:spPr>
        <p:txBody>
          <a:bodyPr spcFirstLastPara="1" wrap="square" lIns="0" tIns="0" rIns="0" bIns="0" anchor="t" anchorCtr="0">
            <a:spAutoFit/>
          </a:bodyPr>
          <a:lstStyle/>
          <a:p>
            <a:pPr marL="0" marR="0" lvl="0" indent="0" algn="l" rtl="0">
              <a:lnSpc>
                <a:spcPct val="90000"/>
              </a:lnSpc>
              <a:spcBef>
                <a:spcPts val="0"/>
              </a:spcBef>
              <a:spcAft>
                <a:spcPts val="0"/>
              </a:spcAft>
              <a:buNone/>
            </a:pPr>
            <a:r>
              <a:rPr lang="en-US" sz="9500" b="0" i="0" u="none" strike="noStrike" cap="none">
                <a:solidFill>
                  <a:srgbClr val="FFB500"/>
                </a:solidFill>
                <a:latin typeface="Bebas Neue"/>
                <a:ea typeface="Bebas Neue"/>
                <a:cs typeface="Bebas Neue"/>
                <a:sym typeface="Bebas Neue"/>
              </a:rPr>
              <a:t>HUBUNGAN STANDAR &amp; DATA</a:t>
            </a:r>
            <a:endParaRPr/>
          </a:p>
        </p:txBody>
      </p:sp>
      <p:pic>
        <p:nvPicPr>
          <p:cNvPr id="173" name="Google Shape;173;p7" descr="A picture containing diagram&#10;&#10;Description automatically generated"/>
          <p:cNvPicPr preferRelativeResize="0"/>
          <p:nvPr/>
        </p:nvPicPr>
        <p:blipFill rotWithShape="1">
          <a:blip r:embed="rId5">
            <a:alphaModFix/>
          </a:blip>
          <a:srcRect/>
          <a:stretch/>
        </p:blipFill>
        <p:spPr>
          <a:xfrm>
            <a:off x="2057400" y="2628900"/>
            <a:ext cx="15143428" cy="661083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pic>
        <p:nvPicPr>
          <p:cNvPr id="178" name="Google Shape;178;p8"/>
          <p:cNvPicPr preferRelativeResize="0"/>
          <p:nvPr/>
        </p:nvPicPr>
        <p:blipFill rotWithShape="1">
          <a:blip r:embed="rId3">
            <a:alphaModFix/>
          </a:blip>
          <a:srcRect/>
          <a:stretch/>
        </p:blipFill>
        <p:spPr>
          <a:xfrm rot="6688131" flipH="1">
            <a:off x="10595707" y="9171531"/>
            <a:ext cx="11731858" cy="6046795"/>
          </a:xfrm>
          <a:prstGeom prst="rect">
            <a:avLst/>
          </a:prstGeom>
          <a:noFill/>
          <a:ln>
            <a:noFill/>
          </a:ln>
        </p:spPr>
      </p:pic>
      <p:pic>
        <p:nvPicPr>
          <p:cNvPr id="179" name="Google Shape;179;p8"/>
          <p:cNvPicPr preferRelativeResize="0"/>
          <p:nvPr/>
        </p:nvPicPr>
        <p:blipFill rotWithShape="1">
          <a:blip r:embed="rId4">
            <a:alphaModFix/>
          </a:blip>
          <a:srcRect/>
          <a:stretch/>
        </p:blipFill>
        <p:spPr>
          <a:xfrm rot="10800000" flipH="1">
            <a:off x="14080633" y="-279805"/>
            <a:ext cx="7520469" cy="5245527"/>
          </a:xfrm>
          <a:prstGeom prst="rect">
            <a:avLst/>
          </a:prstGeom>
          <a:noFill/>
          <a:ln>
            <a:noFill/>
          </a:ln>
        </p:spPr>
      </p:pic>
      <p:pic>
        <p:nvPicPr>
          <p:cNvPr id="180" name="Google Shape;180;p8"/>
          <p:cNvPicPr preferRelativeResize="0"/>
          <p:nvPr/>
        </p:nvPicPr>
        <p:blipFill rotWithShape="1">
          <a:blip r:embed="rId5">
            <a:alphaModFix/>
          </a:blip>
          <a:srcRect/>
          <a:stretch/>
        </p:blipFill>
        <p:spPr>
          <a:xfrm>
            <a:off x="933450" y="691923"/>
            <a:ext cx="4589315" cy="4273800"/>
          </a:xfrm>
          <a:prstGeom prst="rect">
            <a:avLst/>
          </a:prstGeom>
          <a:noFill/>
          <a:ln>
            <a:noFill/>
          </a:ln>
        </p:spPr>
      </p:pic>
      <p:sp>
        <p:nvSpPr>
          <p:cNvPr id="181" name="Google Shape;181;p8"/>
          <p:cNvSpPr txBox="1"/>
          <p:nvPr/>
        </p:nvSpPr>
        <p:spPr>
          <a:xfrm>
            <a:off x="5945421" y="1991291"/>
            <a:ext cx="8135212" cy="2295500"/>
          </a:xfrm>
          <a:prstGeom prst="rect">
            <a:avLst/>
          </a:prstGeom>
          <a:noFill/>
          <a:ln>
            <a:noFill/>
          </a:ln>
        </p:spPr>
        <p:txBody>
          <a:bodyPr spcFirstLastPara="1" wrap="square" lIns="0" tIns="0" rIns="0" bIns="0" anchor="t" anchorCtr="0">
            <a:spAutoFit/>
          </a:bodyPr>
          <a:lstStyle/>
          <a:p>
            <a:pPr marL="0" marR="0" lvl="0" indent="0" algn="l" rtl="0">
              <a:lnSpc>
                <a:spcPct val="90000"/>
              </a:lnSpc>
              <a:spcBef>
                <a:spcPts val="0"/>
              </a:spcBef>
              <a:spcAft>
                <a:spcPts val="0"/>
              </a:spcAft>
              <a:buNone/>
            </a:pPr>
            <a:r>
              <a:rPr lang="en-US" sz="9500" b="0" i="0" u="none" strike="noStrike" cap="none">
                <a:solidFill>
                  <a:srgbClr val="6B66C5"/>
                </a:solidFill>
                <a:latin typeface="Bebas Neue"/>
                <a:ea typeface="Bebas Neue"/>
                <a:cs typeface="Bebas Neue"/>
                <a:sym typeface="Bebas Neue"/>
              </a:rPr>
              <a:t>HUBUNGAN DATA</a:t>
            </a:r>
            <a:endParaRPr/>
          </a:p>
          <a:p>
            <a:pPr marL="0" marR="0" lvl="0" indent="0" algn="l" rtl="0">
              <a:lnSpc>
                <a:spcPct val="90000"/>
              </a:lnSpc>
              <a:spcBef>
                <a:spcPts val="0"/>
              </a:spcBef>
              <a:spcAft>
                <a:spcPts val="0"/>
              </a:spcAft>
              <a:buNone/>
            </a:pPr>
            <a:r>
              <a:rPr lang="en-US" sz="9500" b="0" i="0" u="none" strike="noStrike" cap="none">
                <a:solidFill>
                  <a:srgbClr val="6B66C5"/>
                </a:solidFill>
                <a:latin typeface="Bebas Neue"/>
                <a:ea typeface="Bebas Neue"/>
                <a:cs typeface="Bebas Neue"/>
                <a:sym typeface="Bebas Neue"/>
              </a:rPr>
              <a:t> &amp; METADATA</a:t>
            </a:r>
            <a:endParaRPr/>
          </a:p>
        </p:txBody>
      </p:sp>
      <p:sp>
        <p:nvSpPr>
          <p:cNvPr id="182" name="Google Shape;182;p8"/>
          <p:cNvSpPr txBox="1"/>
          <p:nvPr/>
        </p:nvSpPr>
        <p:spPr>
          <a:xfrm>
            <a:off x="1028700" y="5428249"/>
            <a:ext cx="16473755" cy="4095750"/>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2700" b="0" i="0" u="none" strike="noStrike" cap="none">
                <a:solidFill>
                  <a:srgbClr val="6B66C5"/>
                </a:solidFill>
                <a:latin typeface="Montserrat"/>
                <a:ea typeface="Montserrat"/>
                <a:cs typeface="Montserrat"/>
                <a:sym typeface="Montserrat"/>
              </a:rPr>
              <a:t>Landasan Hukum (Perpres No 39 Tahun 2019 – Pasal 3)</a:t>
            </a:r>
            <a:endParaRPr/>
          </a:p>
          <a:p>
            <a:pPr marL="0" marR="0" lvl="0" indent="0" algn="l" rtl="0">
              <a:lnSpc>
                <a:spcPct val="120000"/>
              </a:lnSpc>
              <a:spcBef>
                <a:spcPts val="0"/>
              </a:spcBef>
              <a:spcAft>
                <a:spcPts val="0"/>
              </a:spcAft>
              <a:buNone/>
            </a:pPr>
            <a:r>
              <a:rPr lang="en-US" sz="2700" b="0" i="0" u="none" strike="noStrike" cap="none">
                <a:solidFill>
                  <a:srgbClr val="6B66C5"/>
                </a:solidFill>
                <a:latin typeface="Montserrat"/>
                <a:ea typeface="Montserrat"/>
                <a:cs typeface="Montserrat"/>
                <a:sym typeface="Montserrat"/>
              </a:rPr>
              <a:t>Satu Data Indonesia harus dilakukan berdasarkan prinsip sebagai berikut:</a:t>
            </a:r>
            <a:endParaRPr/>
          </a:p>
          <a:p>
            <a:pPr marL="0" marR="0" lvl="0" indent="0" algn="l" rtl="0">
              <a:lnSpc>
                <a:spcPct val="120000"/>
              </a:lnSpc>
              <a:spcBef>
                <a:spcPts val="0"/>
              </a:spcBef>
              <a:spcAft>
                <a:spcPts val="0"/>
              </a:spcAft>
              <a:buNone/>
            </a:pPr>
            <a:endParaRPr sz="2700" b="0" i="0" u="none" strike="noStrike" cap="none">
              <a:solidFill>
                <a:srgbClr val="6B66C5"/>
              </a:solidFill>
              <a:latin typeface="Montserrat"/>
              <a:ea typeface="Montserrat"/>
              <a:cs typeface="Montserrat"/>
              <a:sym typeface="Montserrat"/>
            </a:endParaRPr>
          </a:p>
          <a:p>
            <a:pPr marL="0" marR="0" lvl="0" indent="0" algn="l" rtl="0">
              <a:lnSpc>
                <a:spcPct val="120000"/>
              </a:lnSpc>
              <a:spcBef>
                <a:spcPts val="0"/>
              </a:spcBef>
              <a:spcAft>
                <a:spcPts val="0"/>
              </a:spcAft>
              <a:buNone/>
            </a:pPr>
            <a:r>
              <a:rPr lang="en-US" sz="2700" b="0" i="0" u="none" strike="noStrike" cap="none">
                <a:solidFill>
                  <a:srgbClr val="6B66C5"/>
                </a:solidFill>
                <a:latin typeface="Montserrat"/>
                <a:ea typeface="Montserrat"/>
                <a:cs typeface="Montserrat"/>
                <a:sym typeface="Montserrat"/>
              </a:rPr>
              <a:t>a. Data yang dihasilkan oleh Produsen Data harus memenuhi Standar Data;</a:t>
            </a:r>
            <a:endParaRPr/>
          </a:p>
          <a:p>
            <a:pPr marL="0" marR="0" lvl="0" indent="0" algn="l" rtl="0">
              <a:lnSpc>
                <a:spcPct val="120000"/>
              </a:lnSpc>
              <a:spcBef>
                <a:spcPts val="0"/>
              </a:spcBef>
              <a:spcAft>
                <a:spcPts val="0"/>
              </a:spcAft>
              <a:buNone/>
            </a:pPr>
            <a:r>
              <a:rPr lang="en-US" sz="2700" b="0" i="0" u="none" strike="noStrike" cap="none">
                <a:solidFill>
                  <a:srgbClr val="6B66C5"/>
                </a:solidFill>
                <a:latin typeface="Montserrat"/>
                <a:ea typeface="Montserrat"/>
                <a:cs typeface="Montserrat"/>
                <a:sym typeface="Montserrat"/>
              </a:rPr>
              <a:t>b. Data yang dihasilkan oleh Produsen Data harus memiliki Metadata;</a:t>
            </a:r>
            <a:endParaRPr/>
          </a:p>
          <a:p>
            <a:pPr marL="0" marR="0" lvl="0" indent="0" algn="l" rtl="0">
              <a:lnSpc>
                <a:spcPct val="120000"/>
              </a:lnSpc>
              <a:spcBef>
                <a:spcPts val="0"/>
              </a:spcBef>
              <a:spcAft>
                <a:spcPts val="0"/>
              </a:spcAft>
              <a:buNone/>
            </a:pPr>
            <a:r>
              <a:rPr lang="en-US" sz="2700" b="0" i="0" u="none" strike="noStrike" cap="none">
                <a:solidFill>
                  <a:srgbClr val="6B66C5"/>
                </a:solidFill>
                <a:latin typeface="Montserrat"/>
                <a:ea typeface="Montserrat"/>
                <a:cs typeface="Montserrat"/>
                <a:sym typeface="Montserrat"/>
              </a:rPr>
              <a:t>c. Data yang dihasilkan oleh Produsen Data harus memenuhi kaidah Interoperabilitas Data; dan</a:t>
            </a:r>
            <a:endParaRPr/>
          </a:p>
          <a:p>
            <a:pPr marL="0" marR="0" lvl="0" indent="0" algn="l" rtl="0">
              <a:lnSpc>
                <a:spcPct val="120000"/>
              </a:lnSpc>
              <a:spcBef>
                <a:spcPts val="0"/>
              </a:spcBef>
              <a:spcAft>
                <a:spcPts val="0"/>
              </a:spcAft>
              <a:buNone/>
            </a:pPr>
            <a:r>
              <a:rPr lang="en-US" sz="2700" b="0" i="0" u="none" strike="noStrike" cap="none">
                <a:solidFill>
                  <a:srgbClr val="6B66C5"/>
                </a:solidFill>
                <a:latin typeface="Montserrat"/>
                <a:ea typeface="Montserrat"/>
                <a:cs typeface="Montserrat"/>
                <a:sym typeface="Montserrat"/>
              </a:rPr>
              <a:t>d. Data yang dihasilkan oleh Produsen Data harus menggunakan Kode</a:t>
            </a:r>
            <a:endParaRPr/>
          </a:p>
          <a:p>
            <a:pPr marL="0" marR="0" lvl="0" indent="0" algn="l" rtl="0">
              <a:lnSpc>
                <a:spcPct val="120000"/>
              </a:lnSpc>
              <a:spcBef>
                <a:spcPts val="0"/>
              </a:spcBef>
              <a:spcAft>
                <a:spcPts val="0"/>
              </a:spcAft>
              <a:buNone/>
            </a:pPr>
            <a:r>
              <a:rPr lang="en-US" sz="2700" b="0" i="0" u="none" strike="noStrike" cap="none">
                <a:solidFill>
                  <a:srgbClr val="6B66C5"/>
                </a:solidFill>
                <a:latin typeface="Montserrat"/>
                <a:ea typeface="Montserrat"/>
                <a:cs typeface="Montserrat"/>
                <a:sym typeface="Montserrat"/>
              </a:rPr>
              <a:t>Referensi dan/atau Data Induk.</a:t>
            </a:r>
            <a:endParaRPr/>
          </a:p>
          <a:p>
            <a:pPr marL="0" marR="0" lvl="0" indent="0" algn="l" rtl="0">
              <a:lnSpc>
                <a:spcPct val="120000"/>
              </a:lnSpc>
              <a:spcBef>
                <a:spcPts val="0"/>
              </a:spcBef>
              <a:spcAft>
                <a:spcPts val="0"/>
              </a:spcAft>
              <a:buNone/>
            </a:pPr>
            <a:r>
              <a:rPr lang="en-US" sz="2700" b="0" i="0" u="none" strike="noStrike" cap="none">
                <a:solidFill>
                  <a:srgbClr val="6B66C5"/>
                </a:solidFill>
                <a:latin typeface="Montserrat"/>
                <a:ea typeface="Montserrat"/>
                <a:cs typeface="Montserrat"/>
                <a:sym typeface="Montserrat"/>
              </a:rPr>
              <a:t>UU No 4 Tahun 2011 Tentang Informasi Geospasial</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A747D"/>
        </a:solidFill>
        <a:effectLst/>
      </p:bgPr>
    </p:bg>
    <p:spTree>
      <p:nvGrpSpPr>
        <p:cNvPr id="1" name="Shape 186"/>
        <p:cNvGrpSpPr/>
        <p:nvPr/>
      </p:nvGrpSpPr>
      <p:grpSpPr>
        <a:xfrm>
          <a:off x="0" y="0"/>
          <a:ext cx="0" cy="0"/>
          <a:chOff x="0" y="0"/>
          <a:chExt cx="0" cy="0"/>
        </a:xfrm>
      </p:grpSpPr>
      <p:pic>
        <p:nvPicPr>
          <p:cNvPr id="187" name="Google Shape;187;p9"/>
          <p:cNvPicPr preferRelativeResize="0"/>
          <p:nvPr/>
        </p:nvPicPr>
        <p:blipFill rotWithShape="1">
          <a:blip r:embed="rId3">
            <a:alphaModFix/>
          </a:blip>
          <a:srcRect/>
          <a:stretch/>
        </p:blipFill>
        <p:spPr>
          <a:xfrm rot="-5400000" flipH="1">
            <a:off x="8930853" y="-493183"/>
            <a:ext cx="13258862" cy="7126638"/>
          </a:xfrm>
          <a:prstGeom prst="rect">
            <a:avLst/>
          </a:prstGeom>
          <a:noFill/>
          <a:ln>
            <a:noFill/>
          </a:ln>
        </p:spPr>
      </p:pic>
      <p:pic>
        <p:nvPicPr>
          <p:cNvPr id="188" name="Google Shape;188;p9"/>
          <p:cNvPicPr preferRelativeResize="0"/>
          <p:nvPr/>
        </p:nvPicPr>
        <p:blipFill rotWithShape="1">
          <a:blip r:embed="rId4">
            <a:alphaModFix/>
          </a:blip>
          <a:srcRect/>
          <a:stretch/>
        </p:blipFill>
        <p:spPr>
          <a:xfrm rot="-5400000">
            <a:off x="16604935" y="3205066"/>
            <a:ext cx="654365" cy="654365"/>
          </a:xfrm>
          <a:prstGeom prst="rect">
            <a:avLst/>
          </a:prstGeom>
          <a:noFill/>
          <a:ln>
            <a:noFill/>
          </a:ln>
        </p:spPr>
      </p:pic>
      <p:pic>
        <p:nvPicPr>
          <p:cNvPr id="189" name="Google Shape;189;p9"/>
          <p:cNvPicPr preferRelativeResize="0"/>
          <p:nvPr/>
        </p:nvPicPr>
        <p:blipFill rotWithShape="1">
          <a:blip r:embed="rId5">
            <a:alphaModFix/>
          </a:blip>
          <a:srcRect/>
          <a:stretch/>
        </p:blipFill>
        <p:spPr>
          <a:xfrm>
            <a:off x="14886387" y="698904"/>
            <a:ext cx="673897" cy="673897"/>
          </a:xfrm>
          <a:prstGeom prst="rect">
            <a:avLst/>
          </a:prstGeom>
          <a:noFill/>
          <a:ln>
            <a:noFill/>
          </a:ln>
        </p:spPr>
      </p:pic>
      <p:pic>
        <p:nvPicPr>
          <p:cNvPr id="190" name="Google Shape;190;p9"/>
          <p:cNvPicPr preferRelativeResize="0"/>
          <p:nvPr/>
        </p:nvPicPr>
        <p:blipFill rotWithShape="1">
          <a:blip r:embed="rId6">
            <a:alphaModFix/>
          </a:blip>
          <a:srcRect/>
          <a:stretch/>
        </p:blipFill>
        <p:spPr>
          <a:xfrm>
            <a:off x="15914430" y="4652083"/>
            <a:ext cx="2373570" cy="5634917"/>
          </a:xfrm>
          <a:prstGeom prst="rect">
            <a:avLst/>
          </a:prstGeom>
          <a:noFill/>
          <a:ln>
            <a:noFill/>
          </a:ln>
        </p:spPr>
      </p:pic>
      <p:pic>
        <p:nvPicPr>
          <p:cNvPr id="191" name="Google Shape;191;p9"/>
          <p:cNvPicPr preferRelativeResize="0"/>
          <p:nvPr/>
        </p:nvPicPr>
        <p:blipFill rotWithShape="1">
          <a:blip r:embed="rId7">
            <a:alphaModFix/>
          </a:blip>
          <a:srcRect/>
          <a:stretch/>
        </p:blipFill>
        <p:spPr>
          <a:xfrm>
            <a:off x="308726" y="2449734"/>
            <a:ext cx="5096313" cy="5387531"/>
          </a:xfrm>
          <a:prstGeom prst="rect">
            <a:avLst/>
          </a:prstGeom>
          <a:noFill/>
          <a:ln>
            <a:noFill/>
          </a:ln>
        </p:spPr>
      </p:pic>
      <p:sp>
        <p:nvSpPr>
          <p:cNvPr id="192" name="Google Shape;192;p9"/>
          <p:cNvSpPr txBox="1"/>
          <p:nvPr/>
        </p:nvSpPr>
        <p:spPr>
          <a:xfrm>
            <a:off x="308726" y="791380"/>
            <a:ext cx="11438840" cy="1181104"/>
          </a:xfrm>
          <a:prstGeom prst="rect">
            <a:avLst/>
          </a:prstGeom>
          <a:noFill/>
          <a:ln>
            <a:noFill/>
          </a:ln>
        </p:spPr>
        <p:txBody>
          <a:bodyPr spcFirstLastPara="1" wrap="square" lIns="0" tIns="0" rIns="0" bIns="0" anchor="t" anchorCtr="0">
            <a:spAutoFit/>
          </a:bodyPr>
          <a:lstStyle/>
          <a:p>
            <a:pPr marL="0" marR="0" lvl="0" indent="0" algn="l" rtl="0">
              <a:lnSpc>
                <a:spcPct val="90000"/>
              </a:lnSpc>
              <a:spcBef>
                <a:spcPts val="0"/>
              </a:spcBef>
              <a:spcAft>
                <a:spcPts val="0"/>
              </a:spcAft>
              <a:buNone/>
            </a:pPr>
            <a:r>
              <a:rPr lang="en-US" sz="9500" b="0" i="0" u="none" strike="noStrike" cap="none">
                <a:solidFill>
                  <a:srgbClr val="FFB500"/>
                </a:solidFill>
                <a:latin typeface="Bebas Neue"/>
                <a:ea typeface="Bebas Neue"/>
                <a:cs typeface="Bebas Neue"/>
                <a:sym typeface="Bebas Neue"/>
              </a:rPr>
              <a:t>PRINSIP DATA</a:t>
            </a:r>
            <a:endParaRPr/>
          </a:p>
        </p:txBody>
      </p:sp>
      <p:sp>
        <p:nvSpPr>
          <p:cNvPr id="193" name="Google Shape;193;p9"/>
          <p:cNvSpPr txBox="1"/>
          <p:nvPr/>
        </p:nvSpPr>
        <p:spPr>
          <a:xfrm>
            <a:off x="4932106" y="1943909"/>
            <a:ext cx="11119996" cy="7915274"/>
          </a:xfrm>
          <a:prstGeom prst="rect">
            <a:avLst/>
          </a:prstGeom>
          <a:noFill/>
          <a:ln>
            <a:noFill/>
          </a:ln>
        </p:spPr>
        <p:txBody>
          <a:bodyPr spcFirstLastPara="1" wrap="square" lIns="0" tIns="0" rIns="0" bIns="0" anchor="t" anchorCtr="0">
            <a:spAutoFit/>
          </a:bodyPr>
          <a:lstStyle/>
          <a:p>
            <a:pPr marL="647711" marR="0" lvl="1" indent="-323856" algn="l" rtl="0">
              <a:lnSpc>
                <a:spcPct val="130000"/>
              </a:lnSpc>
              <a:spcBef>
                <a:spcPts val="0"/>
              </a:spcBef>
              <a:spcAft>
                <a:spcPts val="0"/>
              </a:spcAft>
              <a:buClr>
                <a:srgbClr val="FFFFFF"/>
              </a:buClr>
              <a:buSzPts val="3000"/>
              <a:buFont typeface="Arial"/>
              <a:buChar char="•"/>
            </a:pPr>
            <a:r>
              <a:rPr lang="en-US" sz="3000" b="0" i="0" u="none" strike="noStrike" cap="none">
                <a:solidFill>
                  <a:srgbClr val="FFFFFF"/>
                </a:solidFill>
                <a:latin typeface="Montserrat"/>
                <a:ea typeface="Montserrat"/>
                <a:cs typeface="Montserrat"/>
                <a:sym typeface="Montserrat"/>
              </a:rPr>
              <a:t>Spesifikasi Produk Data (SPD) menetapkan persyaratan untuk sebuah produk data.</a:t>
            </a:r>
            <a:endParaRPr/>
          </a:p>
          <a:p>
            <a:pPr marL="647711" marR="0" lvl="1" indent="-323856" algn="l" rtl="0">
              <a:lnSpc>
                <a:spcPct val="130000"/>
              </a:lnSpc>
              <a:spcBef>
                <a:spcPts val="0"/>
              </a:spcBef>
              <a:spcAft>
                <a:spcPts val="0"/>
              </a:spcAft>
              <a:buClr>
                <a:srgbClr val="FFFFFF"/>
              </a:buClr>
              <a:buSzPts val="3000"/>
              <a:buFont typeface="Arial"/>
              <a:buChar char="•"/>
            </a:pPr>
            <a:r>
              <a:rPr lang="en-US" sz="3000" b="0" i="0" u="none" strike="noStrike" cap="none">
                <a:solidFill>
                  <a:srgbClr val="FFFFFF"/>
                </a:solidFill>
                <a:latin typeface="Montserrat"/>
                <a:ea typeface="Montserrat"/>
                <a:cs typeface="Montserrat"/>
                <a:sym typeface="Montserrat"/>
              </a:rPr>
              <a:t>SPD merupakan dasar untuk memproduksi atau memperoleh data.SPD juga bermanfaat bagi calon pengguna untuk menentukan kesesuaian penggunaan produknya.</a:t>
            </a:r>
            <a:endParaRPr/>
          </a:p>
          <a:p>
            <a:pPr marL="647711" marR="0" lvl="1" indent="-323856" algn="l" rtl="0">
              <a:lnSpc>
                <a:spcPct val="130000"/>
              </a:lnSpc>
              <a:spcBef>
                <a:spcPts val="0"/>
              </a:spcBef>
              <a:spcAft>
                <a:spcPts val="0"/>
              </a:spcAft>
              <a:buClr>
                <a:srgbClr val="FFFFFF"/>
              </a:buClr>
              <a:buSzPts val="3000"/>
              <a:buFont typeface="Arial"/>
              <a:buChar char="•"/>
            </a:pPr>
            <a:r>
              <a:rPr lang="en-US" sz="3000" b="0" i="0" u="none" strike="noStrike" cap="none">
                <a:solidFill>
                  <a:srgbClr val="FFFFFF"/>
                </a:solidFill>
                <a:latin typeface="Montserrat"/>
                <a:ea typeface="Montserrat"/>
                <a:cs typeface="Montserrat"/>
                <a:sym typeface="Montserrat"/>
              </a:rPr>
              <a:t>Informasi yang terdapat pada SPD berbeda dengan informasi yang terdapat pada metadata, yang memberi informasi tentang dataset fisik tertentu.</a:t>
            </a:r>
            <a:endParaRPr/>
          </a:p>
          <a:p>
            <a:pPr marL="647711" marR="0" lvl="1" indent="-323856" algn="l" rtl="0">
              <a:lnSpc>
                <a:spcPct val="130000"/>
              </a:lnSpc>
              <a:spcBef>
                <a:spcPts val="0"/>
              </a:spcBef>
              <a:spcAft>
                <a:spcPts val="0"/>
              </a:spcAft>
              <a:buClr>
                <a:srgbClr val="FFFFFF"/>
              </a:buClr>
              <a:buSzPts val="3000"/>
              <a:buFont typeface="Arial"/>
              <a:buChar char="•"/>
            </a:pPr>
            <a:r>
              <a:rPr lang="en-US" sz="3000" b="0" i="0" u="none" strike="noStrike" cap="none">
                <a:solidFill>
                  <a:srgbClr val="FFFFFF"/>
                </a:solidFill>
                <a:latin typeface="Montserrat"/>
                <a:ea typeface="Montserrat"/>
                <a:cs typeface="Montserrat"/>
                <a:sym typeface="Montserrat"/>
              </a:rPr>
              <a:t>Informasi dari SPD dapat digunakan untuk membuat metadata suatu dataset tertentu yang dibuat memenuhi persyaratan SPD.</a:t>
            </a:r>
            <a:endParaRPr/>
          </a:p>
          <a:p>
            <a:pPr marL="647711" marR="0" lvl="1" indent="-323856" algn="l" rtl="0">
              <a:lnSpc>
                <a:spcPct val="130000"/>
              </a:lnSpc>
              <a:spcBef>
                <a:spcPts val="0"/>
              </a:spcBef>
              <a:spcAft>
                <a:spcPts val="0"/>
              </a:spcAft>
              <a:buClr>
                <a:srgbClr val="FFFFFF"/>
              </a:buClr>
              <a:buSzPts val="3000"/>
              <a:buFont typeface="Arial"/>
              <a:buChar char="•"/>
            </a:pPr>
            <a:r>
              <a:rPr lang="en-US" sz="3000" b="0" i="0" u="none" strike="noStrike" cap="none">
                <a:solidFill>
                  <a:srgbClr val="FFFFFF"/>
                </a:solidFill>
                <a:latin typeface="Montserrat"/>
                <a:ea typeface="Montserrat"/>
                <a:cs typeface="Montserrat"/>
                <a:sym typeface="Montserrat"/>
              </a:rPr>
              <a:t>Dengan demikian, metadata mendeskripsikan bagaimana dataset itu sesungguhnya, sedangkan SPD mendeskripsikan bagaimana dataset itu seharusnya.</a:t>
            </a:r>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865</Words>
  <Application>Microsoft Office PowerPoint</Application>
  <PresentationFormat>Custom</PresentationFormat>
  <Paragraphs>124</Paragraphs>
  <Slides>18</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Montserrat</vt:lpstr>
      <vt:lpstr>Helvetica Neue</vt:lpstr>
      <vt:lpstr>Arial</vt:lpstr>
      <vt:lpstr>Calibri</vt:lpstr>
      <vt:lpstr>Bebas Neue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Andi Agus</cp:lastModifiedBy>
  <cp:revision>1</cp:revision>
  <dcterms:created xsi:type="dcterms:W3CDTF">2006-08-16T00:00:00Z</dcterms:created>
  <dcterms:modified xsi:type="dcterms:W3CDTF">2024-03-20T15:08:54Z</dcterms:modified>
</cp:coreProperties>
</file>